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68" r:id="rId3"/>
    <p:sldId id="269" r:id="rId4"/>
    <p:sldId id="270" r:id="rId5"/>
    <p:sldId id="271" r:id="rId6"/>
    <p:sldId id="272" r:id="rId7"/>
    <p:sldId id="273" r:id="rId8"/>
    <p:sldId id="275" r:id="rId9"/>
    <p:sldId id="276" r:id="rId10"/>
    <p:sldId id="279" r:id="rId11"/>
    <p:sldId id="281" r:id="rId12"/>
    <p:sldId id="282" r:id="rId13"/>
    <p:sldId id="283" r:id="rId14"/>
    <p:sldId id="284" r:id="rId15"/>
    <p:sldId id="286" r:id="rId16"/>
    <p:sldId id="287" r:id="rId17"/>
    <p:sldId id="288" r:id="rId18"/>
    <p:sldId id="289" r:id="rId19"/>
    <p:sldId id="290" r:id="rId20"/>
    <p:sldId id="291" r:id="rId21"/>
    <p:sldId id="292" r:id="rId22"/>
  </p:sldIdLst>
  <p:sldSz cx="9144000" cy="6858000" type="screen4x3"/>
  <p:notesSz cx="6811963" cy="9945688"/>
  <p:defaultTextStyle>
    <a:defPPr>
      <a:defRPr lang="en-US"/>
    </a:defPPr>
    <a:lvl1pPr algn="l" rtl="0" fontAlgn="base">
      <a:spcBef>
        <a:spcPct val="0"/>
      </a:spcBef>
      <a:spcAft>
        <a:spcPct val="0"/>
      </a:spcAft>
      <a:defRPr kumimoji="1" kern="1200">
        <a:solidFill>
          <a:schemeClr val="tx1"/>
        </a:solidFill>
        <a:latin typeface="Tahoma" pitchFamily="34" charset="0"/>
        <a:ea typeface="新細明體" charset="-120"/>
        <a:cs typeface="+mn-cs"/>
      </a:defRPr>
    </a:lvl1pPr>
    <a:lvl2pPr marL="457200" algn="l" rtl="0" fontAlgn="base">
      <a:spcBef>
        <a:spcPct val="0"/>
      </a:spcBef>
      <a:spcAft>
        <a:spcPct val="0"/>
      </a:spcAft>
      <a:defRPr kumimoji="1" kern="1200">
        <a:solidFill>
          <a:schemeClr val="tx1"/>
        </a:solidFill>
        <a:latin typeface="Tahoma" pitchFamily="34" charset="0"/>
        <a:ea typeface="新細明體" charset="-120"/>
        <a:cs typeface="+mn-cs"/>
      </a:defRPr>
    </a:lvl2pPr>
    <a:lvl3pPr marL="914400" algn="l" rtl="0" fontAlgn="base">
      <a:spcBef>
        <a:spcPct val="0"/>
      </a:spcBef>
      <a:spcAft>
        <a:spcPct val="0"/>
      </a:spcAft>
      <a:defRPr kumimoji="1" kern="1200">
        <a:solidFill>
          <a:schemeClr val="tx1"/>
        </a:solidFill>
        <a:latin typeface="Tahoma" pitchFamily="34" charset="0"/>
        <a:ea typeface="新細明體" charset="-120"/>
        <a:cs typeface="+mn-cs"/>
      </a:defRPr>
    </a:lvl3pPr>
    <a:lvl4pPr marL="1371600" algn="l" rtl="0" fontAlgn="base">
      <a:spcBef>
        <a:spcPct val="0"/>
      </a:spcBef>
      <a:spcAft>
        <a:spcPct val="0"/>
      </a:spcAft>
      <a:defRPr kumimoji="1" kern="1200">
        <a:solidFill>
          <a:schemeClr val="tx1"/>
        </a:solidFill>
        <a:latin typeface="Tahoma" pitchFamily="34" charset="0"/>
        <a:ea typeface="新細明體" charset="-120"/>
        <a:cs typeface="+mn-cs"/>
      </a:defRPr>
    </a:lvl4pPr>
    <a:lvl5pPr marL="1828800" algn="l" rtl="0" fontAlgn="base">
      <a:spcBef>
        <a:spcPct val="0"/>
      </a:spcBef>
      <a:spcAft>
        <a:spcPct val="0"/>
      </a:spcAft>
      <a:defRPr kumimoji="1" kern="1200">
        <a:solidFill>
          <a:schemeClr val="tx1"/>
        </a:solidFill>
        <a:latin typeface="Tahoma" pitchFamily="34" charset="0"/>
        <a:ea typeface="新細明體" charset="-120"/>
        <a:cs typeface="+mn-cs"/>
      </a:defRPr>
    </a:lvl5pPr>
    <a:lvl6pPr marL="2286000" algn="l" defTabSz="914400" rtl="0" eaLnBrk="1" latinLnBrk="0" hangingPunct="1">
      <a:defRPr kumimoji="1" kern="1200">
        <a:solidFill>
          <a:schemeClr val="tx1"/>
        </a:solidFill>
        <a:latin typeface="Tahoma" pitchFamily="34" charset="0"/>
        <a:ea typeface="新細明體" charset="-120"/>
        <a:cs typeface="+mn-cs"/>
      </a:defRPr>
    </a:lvl6pPr>
    <a:lvl7pPr marL="2743200" algn="l" defTabSz="914400" rtl="0" eaLnBrk="1" latinLnBrk="0" hangingPunct="1">
      <a:defRPr kumimoji="1" kern="1200">
        <a:solidFill>
          <a:schemeClr val="tx1"/>
        </a:solidFill>
        <a:latin typeface="Tahoma" pitchFamily="34" charset="0"/>
        <a:ea typeface="新細明體" charset="-120"/>
        <a:cs typeface="+mn-cs"/>
      </a:defRPr>
    </a:lvl7pPr>
    <a:lvl8pPr marL="3200400" algn="l" defTabSz="914400" rtl="0" eaLnBrk="1" latinLnBrk="0" hangingPunct="1">
      <a:defRPr kumimoji="1" kern="1200">
        <a:solidFill>
          <a:schemeClr val="tx1"/>
        </a:solidFill>
        <a:latin typeface="Tahoma" pitchFamily="34" charset="0"/>
        <a:ea typeface="新細明體" charset="-120"/>
        <a:cs typeface="+mn-cs"/>
      </a:defRPr>
    </a:lvl8pPr>
    <a:lvl9pPr marL="3657600" algn="l" defTabSz="914400" rtl="0" eaLnBrk="1" latinLnBrk="0" hangingPunct="1">
      <a:defRPr kumimoji="1" kern="1200">
        <a:solidFill>
          <a:schemeClr val="tx1"/>
        </a:solidFill>
        <a:latin typeface="Tahoma"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8"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1163" cy="498475"/>
          </a:xfrm>
          <a:prstGeom prst="rect">
            <a:avLst/>
          </a:prstGeom>
        </p:spPr>
        <p:txBody>
          <a:bodyPr vert="horz" lIns="91440" tIns="45720" rIns="91440" bIns="45720" rtlCol="0"/>
          <a:lstStyle>
            <a:lvl1pPr algn="l" eaLnBrk="0" hangingPunct="0">
              <a:defRPr kumimoji="0" sz="1200">
                <a:ea typeface="+mn-ea"/>
              </a:defRPr>
            </a:lvl1pPr>
          </a:lstStyle>
          <a:p>
            <a:pPr>
              <a:defRPr/>
            </a:pPr>
            <a:endParaRPr lang="zh-TW" altLang="en-US"/>
          </a:p>
        </p:txBody>
      </p:sp>
      <p:sp>
        <p:nvSpPr>
          <p:cNvPr id="3" name="日期版面配置區 2"/>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eaLnBrk="0" hangingPunct="0">
              <a:defRPr kumimoji="0" sz="1200" smtClean="0">
                <a:ea typeface="+mn-ea"/>
              </a:defRPr>
            </a:lvl1pPr>
          </a:lstStyle>
          <a:p>
            <a:pPr>
              <a:defRPr/>
            </a:pPr>
            <a:fld id="{0C74CAB1-2595-4555-ABFC-CF5E03E2F06E}" type="datetimeFigureOut">
              <a:rPr lang="zh-TW" altLang="en-US"/>
              <a:pPr>
                <a:defRPr/>
              </a:pPr>
              <a:t>2015/5/5</a:t>
            </a:fld>
            <a:endParaRPr lang="zh-TW" altLang="en-US"/>
          </a:p>
        </p:txBody>
      </p:sp>
      <p:sp>
        <p:nvSpPr>
          <p:cNvPr id="4" name="頁尾版面配置區 3"/>
          <p:cNvSpPr>
            <a:spLocks noGrp="1"/>
          </p:cNvSpPr>
          <p:nvPr>
            <p:ph type="ftr" sz="quarter" idx="2"/>
          </p:nvPr>
        </p:nvSpPr>
        <p:spPr>
          <a:xfrm>
            <a:off x="0" y="9447213"/>
            <a:ext cx="2951163" cy="498475"/>
          </a:xfrm>
          <a:prstGeom prst="rect">
            <a:avLst/>
          </a:prstGeom>
        </p:spPr>
        <p:txBody>
          <a:bodyPr vert="horz" lIns="91440" tIns="45720" rIns="91440" bIns="45720" rtlCol="0" anchor="b"/>
          <a:lstStyle>
            <a:lvl1pPr algn="l" eaLnBrk="0" hangingPunct="0">
              <a:defRPr kumimoji="0" sz="1200">
                <a:ea typeface="+mn-ea"/>
              </a:defRPr>
            </a:lvl1pPr>
          </a:lstStyle>
          <a:p>
            <a:pPr>
              <a:defRPr/>
            </a:pPr>
            <a:endParaRPr lang="zh-TW" altLang="en-US"/>
          </a:p>
        </p:txBody>
      </p:sp>
      <p:sp>
        <p:nvSpPr>
          <p:cNvPr id="5" name="投影片編號版面配置區 4"/>
          <p:cNvSpPr>
            <a:spLocks noGrp="1"/>
          </p:cNvSpPr>
          <p:nvPr>
            <p:ph type="sldNum" sz="quarter" idx="3"/>
          </p:nvPr>
        </p:nvSpPr>
        <p:spPr>
          <a:xfrm>
            <a:off x="3859213" y="9447213"/>
            <a:ext cx="2951162" cy="498475"/>
          </a:xfrm>
          <a:prstGeom prst="rect">
            <a:avLst/>
          </a:prstGeom>
        </p:spPr>
        <p:txBody>
          <a:bodyPr vert="horz" lIns="91440" tIns="45720" rIns="91440" bIns="45720" rtlCol="0" anchor="b"/>
          <a:lstStyle>
            <a:lvl1pPr algn="r" eaLnBrk="0" hangingPunct="0">
              <a:defRPr kumimoji="0" sz="1200" smtClean="0">
                <a:ea typeface="+mn-ea"/>
              </a:defRPr>
            </a:lvl1pPr>
          </a:lstStyle>
          <a:p>
            <a:pPr>
              <a:defRPr/>
            </a:pPr>
            <a:fld id="{3D470BB0-B453-43EF-BCF2-1400C0256B59}" type="slidenum">
              <a:rPr lang="zh-TW" altLang="en-US"/>
              <a:pPr>
                <a:defRPr/>
              </a:pPr>
              <a:t>‹#›</a:t>
            </a:fld>
            <a:endParaRPr lang="zh-TW" altLang="en-US"/>
          </a:p>
        </p:txBody>
      </p:sp>
    </p:spTree>
    <p:extLst>
      <p:ext uri="{BB962C8B-B14F-4D97-AF65-F5344CB8AC3E}">
        <p14:creationId xmlns:p14="http://schemas.microsoft.com/office/powerpoint/2010/main" val="730706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eaLnBrk="0" hangingPunct="0">
              <a:defRPr kumimoji="0" sz="1200">
                <a:ea typeface="+mn-ea"/>
              </a:defRPr>
            </a:lvl1pPr>
          </a:lstStyle>
          <a:p>
            <a:pPr>
              <a:defRPr/>
            </a:pPr>
            <a:endParaRPr lang="en-US"/>
          </a:p>
        </p:txBody>
      </p:sp>
      <p:sp>
        <p:nvSpPr>
          <p:cNvPr id="3" name="Date Placeholder 2"/>
          <p:cNvSpPr>
            <a:spLocks noGrp="1"/>
          </p:cNvSpPr>
          <p:nvPr>
            <p:ph type="dt" idx="1"/>
          </p:nvPr>
        </p:nvSpPr>
        <p:spPr>
          <a:xfrm>
            <a:off x="3859213" y="0"/>
            <a:ext cx="2951162" cy="496888"/>
          </a:xfrm>
          <a:prstGeom prst="rect">
            <a:avLst/>
          </a:prstGeom>
        </p:spPr>
        <p:txBody>
          <a:bodyPr vert="horz" lIns="91440" tIns="45720" rIns="91440" bIns="45720" rtlCol="0"/>
          <a:lstStyle>
            <a:lvl1pPr algn="r" eaLnBrk="0" hangingPunct="0">
              <a:defRPr kumimoji="0" sz="1200" smtClean="0">
                <a:ea typeface="+mn-ea"/>
              </a:defRPr>
            </a:lvl1pPr>
          </a:lstStyle>
          <a:p>
            <a:pPr>
              <a:defRPr/>
            </a:pPr>
            <a:fld id="{BDB32C4F-19FC-4834-B861-DDD652905FCC}" type="datetimeFigureOut">
              <a:rPr lang="en-US"/>
              <a:pPr>
                <a:defRPr/>
              </a:pPr>
              <a:t>5/5/2015</a:t>
            </a:fld>
            <a:endParaRPr lang="en-US"/>
          </a:p>
        </p:txBody>
      </p:sp>
      <p:sp>
        <p:nvSpPr>
          <p:cNvPr id="4" name="Slide Image Placeholder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724400"/>
            <a:ext cx="5449887" cy="44751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7213"/>
            <a:ext cx="2951163" cy="496887"/>
          </a:xfrm>
          <a:prstGeom prst="rect">
            <a:avLst/>
          </a:prstGeom>
        </p:spPr>
        <p:txBody>
          <a:bodyPr vert="horz" lIns="91440" tIns="45720" rIns="91440" bIns="45720" rtlCol="0" anchor="b"/>
          <a:lstStyle>
            <a:lvl1pPr algn="l" eaLnBrk="0" hangingPunct="0">
              <a:defRPr kumimoji="0" sz="1200">
                <a:ea typeface="+mn-ea"/>
              </a:defRPr>
            </a:lvl1pPr>
          </a:lstStyle>
          <a:p>
            <a:pPr>
              <a:defRPr/>
            </a:pPr>
            <a:endParaRPr lang="en-US"/>
          </a:p>
        </p:txBody>
      </p:sp>
      <p:sp>
        <p:nvSpPr>
          <p:cNvPr id="7" name="Slide Number Placeholder 6"/>
          <p:cNvSpPr>
            <a:spLocks noGrp="1"/>
          </p:cNvSpPr>
          <p:nvPr>
            <p:ph type="sldNum" sz="quarter" idx="5"/>
          </p:nvPr>
        </p:nvSpPr>
        <p:spPr>
          <a:xfrm>
            <a:off x="3859213" y="9447213"/>
            <a:ext cx="2951162" cy="496887"/>
          </a:xfrm>
          <a:prstGeom prst="rect">
            <a:avLst/>
          </a:prstGeom>
        </p:spPr>
        <p:txBody>
          <a:bodyPr vert="horz" lIns="91440" tIns="45720" rIns="91440" bIns="45720" rtlCol="0" anchor="b"/>
          <a:lstStyle>
            <a:lvl1pPr algn="r" eaLnBrk="0" hangingPunct="0">
              <a:defRPr kumimoji="0" sz="1200" smtClean="0">
                <a:ea typeface="+mn-ea"/>
              </a:defRPr>
            </a:lvl1pPr>
          </a:lstStyle>
          <a:p>
            <a:pPr>
              <a:defRPr/>
            </a:pPr>
            <a:fld id="{9FDF2B82-F38E-4E90-AE98-71B606D491DB}" type="slidenum">
              <a:rPr lang="en-US"/>
              <a:pPr>
                <a:defRPr/>
              </a:pPr>
              <a:t>‹#›</a:t>
            </a:fld>
            <a:endParaRPr lang="en-US"/>
          </a:p>
        </p:txBody>
      </p:sp>
    </p:spTree>
    <p:extLst>
      <p:ext uri="{BB962C8B-B14F-4D97-AF65-F5344CB8AC3E}">
        <p14:creationId xmlns:p14="http://schemas.microsoft.com/office/powerpoint/2010/main" val="5206522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charset="0"/>
              </a:rPr>
              <a:t>ALA - C18:3 – legumes, leafy vegetables, flax, flaxseed and canola oils</a:t>
            </a:r>
          </a:p>
          <a:p>
            <a:pPr>
              <a:spcBef>
                <a:spcPct val="0"/>
              </a:spcBef>
            </a:pPr>
            <a:r>
              <a:rPr lang="en-US" altLang="zh-TW" smtClean="0">
                <a:latin typeface="Arial" charset="0"/>
              </a:rPr>
              <a:t>LA - C18:2 – vegetable oils, seeds, nuts</a:t>
            </a:r>
          </a:p>
          <a:p>
            <a:pPr>
              <a:spcBef>
                <a:spcPct val="0"/>
              </a:spcBef>
            </a:pPr>
            <a:r>
              <a:rPr lang="en-US" altLang="zh-TW" smtClean="0">
                <a:latin typeface="Arial" charset="0"/>
              </a:rPr>
              <a:t>EPA and DHA – fish oil, algea</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4D45A7-3592-4BCC-8A7A-D5977F68A67E}" type="slidenum">
              <a:rPr lang="en-US" altLang="zh-TW">
                <a:latin typeface="Arial" charset="0"/>
              </a:rPr>
              <a:pPr/>
              <a:t>5</a:t>
            </a:fld>
            <a:endParaRPr lang="en-US" altLang="zh-TW">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7D6A48E-518E-404F-AFFC-98A2D3B8FCBD}" type="slidenum">
              <a:rPr lang="en-US" altLang="zh-TW">
                <a:solidFill>
                  <a:srgbClr val="000000"/>
                </a:solidFill>
              </a:rPr>
              <a:pPr/>
              <a:t>19</a:t>
            </a:fld>
            <a:endParaRPr lang="en-US" altLang="zh-TW">
              <a:solidFill>
                <a:srgbClr val="000000"/>
              </a:solidFill>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charset="0"/>
              </a:rPr>
              <a:t>This study showed that supplementation with Omega-3 EPA and DHA was associated with a reduced risk of death from all causes and a reduced risk of cardiovascular events.</a:t>
            </a:r>
          </a:p>
          <a:p>
            <a:pPr>
              <a:spcBef>
                <a:spcPct val="0"/>
              </a:spcBef>
            </a:pPr>
            <a:endParaRPr lang="en-US" altLang="zh-TW" smtClean="0">
              <a:latin typeface="Arial" charset="0"/>
            </a:endParaRPr>
          </a:p>
          <a:p>
            <a:pPr>
              <a:spcBef>
                <a:spcPct val="0"/>
              </a:spcBef>
            </a:pPr>
            <a:r>
              <a:rPr lang="en-US" altLang="zh-TW" smtClean="0">
                <a:latin typeface="Arial" charset="0"/>
              </a:rPr>
              <a:t>The researchers studied 563 Norwegian men aged 64 to 76 years for three years. </a:t>
            </a:r>
          </a:p>
          <a:p>
            <a:pPr>
              <a:spcBef>
                <a:spcPct val="0"/>
              </a:spcBef>
            </a:pPr>
            <a:endParaRPr lang="en-US" altLang="zh-TW" smtClean="0">
              <a:latin typeface="Arial" charset="0"/>
            </a:endParaRPr>
          </a:p>
          <a:p>
            <a:pPr>
              <a:spcBef>
                <a:spcPct val="0"/>
              </a:spcBef>
            </a:pPr>
            <a:r>
              <a:rPr lang="en-US" altLang="zh-TW" smtClean="0">
                <a:latin typeface="Arial" charset="0"/>
              </a:rPr>
              <a:t>After considering age at the time of the study, smoking status, hypertension, body mass index and serum glucose, long chain omega-3 supplementation reduced all-cause mortality by 47% and reduced risk of cardiovascular events by 11%. </a:t>
            </a:r>
          </a:p>
          <a:p>
            <a:pPr>
              <a:spcBef>
                <a:spcPct val="0"/>
              </a:spcBef>
            </a:pPr>
            <a:endParaRPr lang="en-US" altLang="zh-TW" i="1"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0895C0-10FF-42ED-83D5-FCA8D89FDDA2}" type="slidenum">
              <a:rPr lang="en-US" altLang="zh-TW">
                <a:solidFill>
                  <a:srgbClr val="000000"/>
                </a:solidFill>
              </a:rPr>
              <a:pPr/>
              <a:t>20</a:t>
            </a:fld>
            <a:endParaRPr lang="en-US" altLang="zh-TW">
              <a:solidFill>
                <a:srgbClr val="000000"/>
              </a:solidFill>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b="1" smtClean="0">
              <a:latin typeface="Arial" charset="0"/>
            </a:endParaRPr>
          </a:p>
          <a:p>
            <a:pPr>
              <a:spcBef>
                <a:spcPct val="0"/>
              </a:spcBef>
            </a:pPr>
            <a:r>
              <a:rPr lang="en-US" altLang="zh-TW" smtClean="0">
                <a:latin typeface="Arial" charset="0"/>
              </a:rPr>
              <a:t>Fish oil is hypothesized to exert several separate effects that act together to help protect the heart. The most important action of fish oil may be its apparent ability to reduce high triglyceride levels. Like cholesterol, triglycerides are a type of fat in the blood that tends to damage the arteries, leading to heart disease. </a:t>
            </a:r>
          </a:p>
          <a:p>
            <a:pPr>
              <a:spcBef>
                <a:spcPct val="0"/>
              </a:spcBef>
            </a:pPr>
            <a:endParaRPr lang="en-US" altLang="zh-TW" smtClean="0">
              <a:latin typeface="Arial" charset="0"/>
            </a:endParaRPr>
          </a:p>
          <a:p>
            <a:pPr>
              <a:spcBef>
                <a:spcPct val="0"/>
              </a:spcBef>
            </a:pPr>
            <a:r>
              <a:rPr lang="en-US" altLang="zh-TW" smtClean="0">
                <a:latin typeface="Arial" charset="0"/>
              </a:rPr>
              <a:t>According to most, though not all, studies, fish oil supplements can reduce triglycerides by as much as 30-50%%. In a detailed review of 47 randomized trials, researchers concluded that fish oil is capable of significantly reducing triglyceride levels with no change in total cholesterol levels and only slight increases in HDL (“good”) cholesterol and LDL (“bad”) cholesterol.</a:t>
            </a:r>
            <a:endParaRPr lang="en-US" altLang="zh-TW" b="1" smtClean="0">
              <a:latin typeface="Arial" charset="0"/>
            </a:endParaRPr>
          </a:p>
          <a:p>
            <a:pPr>
              <a:spcBef>
                <a:spcPct val="0"/>
              </a:spcBef>
            </a:pPr>
            <a:endParaRPr lang="en-US" altLang="zh-TW" b="1" smtClean="0">
              <a:latin typeface="Arial" charset="0"/>
            </a:endParaRPr>
          </a:p>
          <a:p>
            <a:pPr>
              <a:spcBef>
                <a:spcPct val="0"/>
              </a:spcBef>
            </a:pPr>
            <a:endParaRPr lang="en-US" altLang="zh-TW" b="1" smtClean="0">
              <a:latin typeface="Arial" charset="0"/>
            </a:endParaRPr>
          </a:p>
          <a:p>
            <a:pPr>
              <a:spcBef>
                <a:spcPct val="0"/>
              </a:spcBef>
            </a:pPr>
            <a:r>
              <a:rPr lang="en-US" altLang="zh-TW" b="1" smtClean="0">
                <a:latin typeface="Arial" charset="0"/>
              </a:rPr>
              <a:t>Randomized controlled trials have shown that, along with statins, fish oil is the only other lipid-lowering agent that can decrease all-cause mortality in patients with known heart disease.</a:t>
            </a:r>
          </a:p>
          <a:p>
            <a:pPr>
              <a:spcBef>
                <a:spcPct val="0"/>
              </a:spcBef>
            </a:pPr>
            <a:endParaRPr lang="en-US" altLang="zh-TW" b="1"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eaLnBrk="0" hangingPunct="0"/>
            <a:fld id="{86FEC41C-E6CA-4359-8842-A7FDAA898688}" type="slidenum">
              <a:rPr lang="en-US" altLang="zh-TW" sz="1200">
                <a:latin typeface="Arial" charset="0"/>
              </a:rPr>
              <a:pPr algn="r" eaLnBrk="0" hangingPunct="0"/>
              <a:t>6</a:t>
            </a:fld>
            <a:endParaRPr lang="en-US" altLang="zh-TW" sz="1200">
              <a:latin typeface="Arial" charset="0"/>
            </a:endParaRPr>
          </a:p>
        </p:txBody>
      </p:sp>
      <p:sp>
        <p:nvSpPr>
          <p:cNvPr id="2253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eaLnBrk="0" hangingPunct="0"/>
            <a:fld id="{3A0811C6-820F-4B3C-9350-81862EA1E227}" type="slidenum">
              <a:rPr lang="ja-JP" altLang="en-US" sz="1200">
                <a:solidFill>
                  <a:srgbClr val="000000"/>
                </a:solidFill>
                <a:latin typeface="Arial" charset="0"/>
              </a:rPr>
              <a:pPr algn="r" eaLnBrk="0" hangingPunct="0"/>
              <a:t>6</a:t>
            </a:fld>
            <a:endParaRPr lang="zh-TW" altLang="zh-TW" sz="1200">
              <a:solidFill>
                <a:srgbClr val="000000"/>
              </a:solidFill>
              <a:latin typeface="Arial"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lIns="91428" tIns="45714" rIns="91428" bIns="45714" numCol="1" anchor="t" anchorCtr="0" compatLnSpc="1">
            <a:prstTxWarp prst="textNoShape">
              <a:avLst/>
            </a:prstTxWarp>
          </a:bodyPr>
          <a:lstStyle/>
          <a:p>
            <a:pPr>
              <a:spcBef>
                <a:spcPct val="0"/>
              </a:spcBef>
            </a:pPr>
            <a:r>
              <a:rPr lang="en-US" altLang="ja-JP" smtClean="0">
                <a:ea typeface="新細明體" charset="-120"/>
              </a:rPr>
              <a:t>By supplementing with MarineOmega and consuming more omega-3 fatty acids in foods, we are able to balance our essential fatty acid nutrition in favor of the anti-inflammatory scenario. </a:t>
            </a:r>
          </a:p>
          <a:p>
            <a:pPr>
              <a:spcBef>
                <a:spcPct val="0"/>
              </a:spcBef>
            </a:pPr>
            <a:r>
              <a:rPr lang="en-US" altLang="ja-JP" smtClean="0">
                <a:ea typeface="新細明體" charset="-120"/>
              </a:rPr>
              <a:t>At the same time, we should reduce our intake of omega-6 fats, which come from common cooking oils and meat products.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eaLnBrk="0" hangingPunct="0"/>
            <a:fld id="{F5CF87CA-DC70-4CA7-96F4-862E0798B6EE}" type="slidenum">
              <a:rPr lang="en-US" altLang="zh-TW" sz="1200">
                <a:latin typeface="Arial" charset="0"/>
              </a:rPr>
              <a:pPr algn="r" eaLnBrk="0" hangingPunct="0"/>
              <a:t>7</a:t>
            </a:fld>
            <a:endParaRPr lang="en-US" altLang="zh-TW" sz="1200">
              <a:latin typeface="Arial" charset="0"/>
            </a:endParaRPr>
          </a:p>
        </p:txBody>
      </p:sp>
      <p:sp>
        <p:nvSpPr>
          <p:cNvPr id="2457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eaLnBrk="0" hangingPunct="0"/>
            <a:fld id="{044A2971-8D6F-4574-8289-10F5D6AAE35A}" type="slidenum">
              <a:rPr lang="ja-JP" altLang="en-US" sz="1200">
                <a:solidFill>
                  <a:srgbClr val="000000"/>
                </a:solidFill>
                <a:latin typeface="Arial" charset="0"/>
              </a:rPr>
              <a:pPr algn="r" eaLnBrk="0" hangingPunct="0"/>
              <a:t>7</a:t>
            </a:fld>
            <a:endParaRPr lang="zh-TW" altLang="ja-JP" sz="1200">
              <a:solidFill>
                <a:srgbClr val="000000"/>
              </a:solidFill>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lIns="91428" tIns="45714" rIns="91428" bIns="45714" numCol="1" anchor="t" anchorCtr="0" compatLnSpc="1">
            <a:prstTxWarp prst="textNoShape">
              <a:avLst/>
            </a:prstTxWarp>
          </a:bodyPr>
          <a:lstStyle/>
          <a:p>
            <a:pPr>
              <a:spcBef>
                <a:spcPct val="0"/>
              </a:spcBef>
            </a:pPr>
            <a:r>
              <a:rPr lang="en-US" altLang="ja-JP" smtClean="0">
                <a:ea typeface="新細明體" charset="-120"/>
              </a:rPr>
              <a:t>Over the past 150 years, our diet has drastically changed, resulting in a pro-inflammatory scenario. Remember that omega-6 fatty acids are metabolized into pro-inflammatory prostaglandins.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eaLnBrk="0" hangingPunct="0"/>
            <a:fld id="{73BE2B6A-DE98-4023-981C-2B7AFEF922EE}" type="slidenum">
              <a:rPr lang="en-US" altLang="zh-TW" sz="1200">
                <a:latin typeface="Arial" charset="0"/>
              </a:rPr>
              <a:pPr algn="r" eaLnBrk="0" hangingPunct="0"/>
              <a:t>8</a:t>
            </a:fld>
            <a:endParaRPr lang="en-US" altLang="zh-TW" sz="1200">
              <a:latin typeface="Arial" charset="0"/>
            </a:endParaRPr>
          </a:p>
        </p:txBody>
      </p:sp>
      <p:sp>
        <p:nvSpPr>
          <p:cNvPr id="2662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eaLnBrk="0" hangingPunct="0"/>
            <a:fld id="{164C1FB5-01A3-4DA9-91D4-B1F427B81231}" type="slidenum">
              <a:rPr lang="ja-JP" altLang="en-US" sz="1200">
                <a:solidFill>
                  <a:srgbClr val="000000"/>
                </a:solidFill>
                <a:latin typeface="Arial" charset="0"/>
              </a:rPr>
              <a:pPr algn="r" eaLnBrk="0" hangingPunct="0"/>
              <a:t>8</a:t>
            </a:fld>
            <a:endParaRPr lang="zh-TW" altLang="ja-JP" sz="1200">
              <a:solidFill>
                <a:srgbClr val="000000"/>
              </a:solidFill>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lIns="91428" tIns="45714" rIns="91428" bIns="45714" numCol="1" anchor="t" anchorCtr="0" compatLnSpc="1">
            <a:prstTxWarp prst="textNoShape">
              <a:avLst/>
            </a:prstTxWarp>
          </a:bodyPr>
          <a:lstStyle/>
          <a:p>
            <a:pPr>
              <a:spcBef>
                <a:spcPct val="0"/>
              </a:spcBef>
            </a:pPr>
            <a:r>
              <a:rPr lang="en-US" altLang="ja-JP" smtClean="0">
                <a:ea typeface="新細明體" charset="-120"/>
              </a:rPr>
              <a:t>By supplementing with MarineOmega and consuming more omega-3 fatty acids in foods, we are able to balance our essential fatty acid nutrition in favor of the anti-inflammatory scenario. </a:t>
            </a:r>
          </a:p>
          <a:p>
            <a:pPr>
              <a:spcBef>
                <a:spcPct val="0"/>
              </a:spcBef>
            </a:pPr>
            <a:r>
              <a:rPr lang="en-US" altLang="ja-JP" smtClean="0">
                <a:ea typeface="新細明體" charset="-120"/>
              </a:rPr>
              <a:t>At the same time, we should reduce our intake of omega-6 fats, which come from common cooking oils and meat products.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Nucleus: </a:t>
            </a:r>
            <a:r>
              <a:rPr lang="zh-TW" altLang="en-US" smtClean="0"/>
              <a:t>細胞核</a:t>
            </a:r>
            <a:endParaRPr lang="en-US" altLang="zh-TW" smtClean="0"/>
          </a:p>
          <a:p>
            <a:pPr>
              <a:spcBef>
                <a:spcPct val="0"/>
              </a:spcBef>
            </a:pPr>
            <a:r>
              <a:rPr lang="en-US" altLang="zh-TW" smtClean="0"/>
              <a:t>Dendrites:</a:t>
            </a:r>
            <a:r>
              <a:rPr lang="zh-TW" altLang="en-US" smtClean="0"/>
              <a:t>樹狀突</a:t>
            </a:r>
            <a:endParaRPr lang="en-US" altLang="zh-TW" smtClean="0"/>
          </a:p>
          <a:p>
            <a:pPr>
              <a:spcBef>
                <a:spcPct val="0"/>
              </a:spcBef>
            </a:pPr>
            <a:r>
              <a:rPr lang="en-US" altLang="zh-TW" smtClean="0"/>
              <a:t>Axon:</a:t>
            </a:r>
            <a:r>
              <a:rPr lang="zh-TW" altLang="en-US" smtClean="0"/>
              <a:t>軸索</a:t>
            </a:r>
            <a:endParaRPr lang="en-US" altLang="zh-TW" smtClean="0"/>
          </a:p>
          <a:p>
            <a:pPr>
              <a:spcBef>
                <a:spcPct val="0"/>
              </a:spcBef>
            </a:pPr>
            <a:r>
              <a:rPr lang="en-US" altLang="zh-TW" smtClean="0"/>
              <a:t>Synapse: </a:t>
            </a:r>
            <a:r>
              <a:rPr lang="zh-TW" altLang="en-US" smtClean="0"/>
              <a:t>突觸</a:t>
            </a:r>
            <a:endParaRPr lang="en-US" altLang="zh-TW" smtClean="0"/>
          </a:p>
          <a:p>
            <a:pPr>
              <a:spcBef>
                <a:spcPct val="0"/>
              </a:spcBef>
            </a:pPr>
            <a:r>
              <a:rPr lang="en-US" altLang="zh-TW" smtClean="0"/>
              <a:t>Cell body: </a:t>
            </a:r>
            <a:r>
              <a:rPr lang="zh-TW" altLang="en-US" smtClean="0"/>
              <a:t>細胞體</a:t>
            </a:r>
          </a:p>
        </p:txBody>
      </p:sp>
      <p:sp>
        <p:nvSpPr>
          <p:cNvPr id="296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FF5A1D-9580-4B10-98C5-A851EEA19964}" type="slidenum">
              <a:rPr lang="en-US" altLang="zh-TW"/>
              <a:pPr/>
              <a:t>10</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9C7D60-5434-48F9-86D5-458F9542C909}" type="slidenum">
              <a:rPr lang="en-US" altLang="zh-TW">
                <a:solidFill>
                  <a:srgbClr val="000000"/>
                </a:solidFill>
              </a:rPr>
              <a:pPr/>
              <a:t>11</a:t>
            </a:fld>
            <a:endParaRPr lang="en-US" altLang="zh-TW">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charset="0"/>
              </a:rPr>
              <a:t>If someone chooses to take supplements, they need to first consult with their physician.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87BBF56-A410-4595-AAEC-937DE67E1577}" type="slidenum">
              <a:rPr lang="en-US" altLang="zh-TW">
                <a:solidFill>
                  <a:srgbClr val="000000"/>
                </a:solidFill>
              </a:rPr>
              <a:pPr/>
              <a:t>14</a:t>
            </a:fld>
            <a:endParaRPr lang="en-US" altLang="zh-TW">
              <a:solidFill>
                <a:srgbClr val="000000"/>
              </a:solidFill>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US" altLang="zh-TW" sz="900" smtClean="0">
              <a:latin typeface="Arial" charset="0"/>
            </a:endParaRPr>
          </a:p>
          <a:p>
            <a:pPr>
              <a:lnSpc>
                <a:spcPct val="90000"/>
              </a:lnSpc>
              <a:spcBef>
                <a:spcPct val="0"/>
              </a:spcBef>
            </a:pPr>
            <a:endParaRPr lang="en-US" altLang="zh-TW" sz="900" smtClean="0">
              <a:latin typeface="Arial" charset="0"/>
            </a:endParaRPr>
          </a:p>
          <a:p>
            <a:pPr>
              <a:lnSpc>
                <a:spcPct val="90000"/>
              </a:lnSpc>
              <a:spcBef>
                <a:spcPct val="0"/>
              </a:spcBef>
            </a:pPr>
            <a:r>
              <a:rPr lang="en-US" altLang="zh-TW" sz="900" smtClean="0">
                <a:latin typeface="Arial" charset="0"/>
              </a:rPr>
              <a:t>Depression during pregnancy has adverse consequences for both mother and child.  Although common in western countries, depression appears to be virtually absent in countries with high seafood intake. </a:t>
            </a:r>
          </a:p>
          <a:p>
            <a:pPr>
              <a:lnSpc>
                <a:spcPct val="90000"/>
              </a:lnSpc>
              <a:spcBef>
                <a:spcPct val="0"/>
              </a:spcBef>
            </a:pPr>
            <a:endParaRPr lang="en-US" altLang="zh-TW" sz="900" smtClean="0">
              <a:latin typeface="Arial" charset="0"/>
            </a:endParaRPr>
          </a:p>
          <a:p>
            <a:pPr>
              <a:lnSpc>
                <a:spcPct val="90000"/>
              </a:lnSpc>
              <a:spcBef>
                <a:spcPct val="0"/>
              </a:spcBef>
            </a:pPr>
            <a:r>
              <a:rPr lang="en-US" altLang="zh-TW" sz="900" smtClean="0">
                <a:latin typeface="Arial" charset="0"/>
              </a:rPr>
              <a:t>This study had mothers at 32 week’s gestation complete a questionnaire that included symptoms of depression along with a questionnaire from which the amount of omega-3 fatty acids from fish was calculated.</a:t>
            </a:r>
          </a:p>
          <a:p>
            <a:pPr>
              <a:lnSpc>
                <a:spcPct val="90000"/>
              </a:lnSpc>
              <a:spcBef>
                <a:spcPct val="0"/>
              </a:spcBef>
            </a:pPr>
            <a:endParaRPr lang="en-US" altLang="zh-TW" sz="900" smtClean="0">
              <a:latin typeface="Arial" charset="0"/>
            </a:endParaRPr>
          </a:p>
          <a:p>
            <a:pPr>
              <a:lnSpc>
                <a:spcPct val="90000"/>
              </a:lnSpc>
              <a:spcBef>
                <a:spcPct val="0"/>
              </a:spcBef>
            </a:pPr>
            <a:r>
              <a:rPr lang="en-US" altLang="zh-TW" sz="900" smtClean="0">
                <a:latin typeface="Arial" charset="0"/>
              </a:rPr>
              <a:t>Analyses showed lower intake of omega-3 from seafood was associated with high levels of depressive symptoms.  </a:t>
            </a:r>
          </a:p>
          <a:p>
            <a:pPr>
              <a:lnSpc>
                <a:spcPct val="90000"/>
              </a:lnSpc>
              <a:spcBef>
                <a:spcPct val="0"/>
              </a:spcBef>
            </a:pPr>
            <a:endParaRPr lang="en-US" altLang="zh-TW" sz="900" smtClean="0">
              <a:latin typeface="Arial" charset="0"/>
            </a:endParaRPr>
          </a:p>
          <a:p>
            <a:pPr>
              <a:lnSpc>
                <a:spcPct val="90000"/>
              </a:lnSpc>
              <a:spcBef>
                <a:spcPct val="0"/>
              </a:spcBef>
            </a:pPr>
            <a:r>
              <a:rPr lang="en-US" altLang="zh-TW" sz="900" smtClean="0">
                <a:latin typeface="Arial" charset="0"/>
              </a:rPr>
              <a:t>Women consuming more than 1.5 grams of omega-3 from seafood per week were the least likely to display depressive symptoms.</a:t>
            </a:r>
          </a:p>
          <a:p>
            <a:pPr>
              <a:lnSpc>
                <a:spcPct val="90000"/>
              </a:lnSpc>
              <a:spcBef>
                <a:spcPct val="0"/>
              </a:spcBef>
            </a:pPr>
            <a:endParaRPr lang="en-US" altLang="zh-TW" sz="900" smtClean="0">
              <a:latin typeface="Arial" charset="0"/>
            </a:endParaRPr>
          </a:p>
          <a:p>
            <a:pPr>
              <a:lnSpc>
                <a:spcPct val="90000"/>
              </a:lnSpc>
              <a:spcBef>
                <a:spcPct val="0"/>
              </a:spcBef>
            </a:pPr>
            <a:endParaRPr lang="en-US" altLang="zh-TW" sz="9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D1E774-8FC9-4845-B907-4890D4F26F2D}" type="slidenum">
              <a:rPr lang="en-US" altLang="zh-TW">
                <a:solidFill>
                  <a:srgbClr val="000000"/>
                </a:solidFill>
              </a:rPr>
              <a:pPr/>
              <a:t>16</a:t>
            </a:fld>
            <a:endParaRPr lang="en-US" altLang="zh-TW">
              <a:solidFill>
                <a:srgbClr val="000000"/>
              </a:solidFill>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charset="0"/>
              </a:rPr>
              <a:t>Although DHA is beneficial to a newborn’s development, DHA levels in breast milk is very low because fish is only consumed about every 10 days.</a:t>
            </a:r>
          </a:p>
          <a:p>
            <a:pPr>
              <a:spcBef>
                <a:spcPct val="0"/>
              </a:spcBef>
            </a:pPr>
            <a:endParaRPr lang="en-US" altLang="zh-TW" smtClean="0">
              <a:latin typeface="Arial" charset="0"/>
            </a:endParaRPr>
          </a:p>
          <a:p>
            <a:pPr>
              <a:spcBef>
                <a:spcPct val="0"/>
              </a:spcBef>
            </a:pPr>
            <a:r>
              <a:rPr lang="en-US" altLang="zh-TW" smtClean="0">
                <a:latin typeface="Arial" charset="0"/>
              </a:rPr>
              <a:t>Even when consuming 11 grams of ALA/day, DHA levels are low in breast milk.</a:t>
            </a:r>
          </a:p>
          <a:p>
            <a:pPr>
              <a:spcBef>
                <a:spcPct val="0"/>
              </a:spcBef>
            </a:pPr>
            <a:endParaRPr lang="en-US" altLang="zh-TW" smtClean="0">
              <a:latin typeface="Arial" charset="0"/>
            </a:endParaRPr>
          </a:p>
          <a:p>
            <a:pPr>
              <a:spcBef>
                <a:spcPct val="0"/>
              </a:spcBef>
            </a:pPr>
            <a:r>
              <a:rPr lang="en-US" altLang="zh-TW" smtClean="0">
                <a:latin typeface="Arial" charset="0"/>
              </a:rPr>
              <a:t>However, by consuming 300 mg DHA/day, DHA elevates to beneficial levels.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A8E885-30E7-40FA-A69C-4D3CBFE38ADF}" type="slidenum">
              <a:rPr lang="en-US" altLang="zh-TW">
                <a:solidFill>
                  <a:srgbClr val="000000"/>
                </a:solidFill>
              </a:rPr>
              <a:pPr/>
              <a:t>18</a:t>
            </a:fld>
            <a:endParaRPr lang="en-US" altLang="zh-TW">
              <a:solidFill>
                <a:srgbClr val="000000"/>
              </a:solidFill>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charset="0"/>
              </a:rPr>
              <a:t>Based on evidence that essential fatty acids are necessary for the proper development of brain function in growing children, EFAs have been tried for the treatment of ADHD and related conditions. </a:t>
            </a:r>
          </a:p>
          <a:p>
            <a:pPr>
              <a:spcBef>
                <a:spcPct val="0"/>
              </a:spcBef>
            </a:pPr>
            <a:endParaRPr lang="en-US" altLang="zh-TW" smtClean="0">
              <a:latin typeface="Arial" charset="0"/>
            </a:endParaRPr>
          </a:p>
          <a:p>
            <a:pPr>
              <a:spcBef>
                <a:spcPct val="0"/>
              </a:spcBef>
            </a:pPr>
            <a:r>
              <a:rPr lang="en-US" altLang="zh-TW" smtClean="0">
                <a:latin typeface="Arial" charset="0"/>
              </a:rPr>
              <a:t>This study looked at omega 3 supplementation in 26 children with Attention Deficit Hyperactivity Disorder.  </a:t>
            </a:r>
          </a:p>
          <a:p>
            <a:pPr>
              <a:spcBef>
                <a:spcPct val="0"/>
              </a:spcBef>
            </a:pPr>
            <a:endParaRPr lang="en-US" altLang="zh-TW" smtClean="0">
              <a:latin typeface="Arial" charset="0"/>
            </a:endParaRPr>
          </a:p>
          <a:p>
            <a:pPr>
              <a:spcBef>
                <a:spcPct val="0"/>
              </a:spcBef>
            </a:pPr>
            <a:r>
              <a:rPr lang="en-US" altLang="zh-TW" smtClean="0">
                <a:latin typeface="Arial" charset="0"/>
              </a:rPr>
              <a:t>This was a double blind, radomized, placebo controlled study; however the number of subjects was not large.  These studies found some evidence that consuming DHA might improve ADHD symptoms, especially a reduction in aggression towards others.</a:t>
            </a:r>
          </a:p>
          <a:p>
            <a:pPr>
              <a:spcBef>
                <a:spcPct val="0"/>
              </a:spcBef>
            </a:pPr>
            <a:endParaRPr lang="en-US" altLang="zh-TW" smtClean="0">
              <a:latin typeface="Arial" charset="0"/>
            </a:endParaRPr>
          </a:p>
          <a:p>
            <a:pPr>
              <a:spcBef>
                <a:spcPct val="0"/>
              </a:spcBef>
            </a:pPr>
            <a:r>
              <a:rPr lang="en-US" altLang="zh-TW" smtClean="0">
                <a:latin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p:spPr>
        <p:txBody>
          <a:bodyPr/>
          <a:lstStyle/>
          <a:p>
            <a:pPr eaLnBrk="0" hangingPunct="0">
              <a:defRPr/>
            </a:pPr>
            <a:endParaRPr kumimoji="0" lang="en-US">
              <a:ea typeface="+mn-ea"/>
            </a:endParaRPr>
          </a:p>
        </p:txBody>
      </p:sp>
      <p:sp>
        <p:nvSpPr>
          <p:cNvPr id="77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8"/>
          <p:cNvSpPr>
            <a:spLocks noGrp="1" noChangeArrowheads="1"/>
          </p:cNvSpPr>
          <p:nvPr>
            <p:ph type="ftr" sz="quarter" idx="10"/>
          </p:nvPr>
        </p:nvSpPr>
        <p:spPr/>
        <p:txBody>
          <a:bodyPr/>
          <a:lstStyle>
            <a:lvl1pPr>
              <a:defRPr/>
            </a:lvl1pPr>
          </a:lstStyle>
          <a:p>
            <a:pPr>
              <a:defRPr/>
            </a:pPr>
            <a:endParaRPr lang="en-US" altLang="en-US"/>
          </a:p>
        </p:txBody>
      </p:sp>
      <p:sp>
        <p:nvSpPr>
          <p:cNvPr id="6" name="Rectangle 9"/>
          <p:cNvSpPr>
            <a:spLocks noGrp="1" noChangeArrowheads="1"/>
          </p:cNvSpPr>
          <p:nvPr>
            <p:ph type="sldNum" sz="quarter" idx="11"/>
          </p:nvPr>
        </p:nvSpPr>
        <p:spPr/>
        <p:txBody>
          <a:bodyPr/>
          <a:lstStyle>
            <a:lvl1pPr>
              <a:defRPr/>
            </a:lvl1pPr>
          </a:lstStyle>
          <a:p>
            <a:pPr>
              <a:defRPr/>
            </a:pPr>
            <a:fld id="{17483952-D5C0-4EE8-B91E-F9E28D3F849F}" type="slidenum">
              <a:rPr lang="en-US" altLang="en-US"/>
              <a:pPr>
                <a:defRPr/>
              </a:pPr>
              <a:t>‹#›</a:t>
            </a:fld>
            <a:endParaRPr lang="en-US" altLang="en-US"/>
          </a:p>
        </p:txBody>
      </p:sp>
      <p:sp>
        <p:nvSpPr>
          <p:cNvPr id="7" name="Rectangle 10"/>
          <p:cNvSpPr>
            <a:spLocks noGrp="1" noChangeArrowheads="1"/>
          </p:cNvSpPr>
          <p:nvPr>
            <p:ph type="dt" sz="quarter" idx="12"/>
          </p:nvPr>
        </p:nvSpPr>
        <p:spPr/>
        <p:txBody>
          <a:bodyPr/>
          <a:lstStyle>
            <a:lvl1pPr>
              <a:defRPr/>
            </a:lvl1p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CB14E95C-8041-4B17-85B7-91F6F891025C}"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61244731-B161-4290-9B98-0A02D842E17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43989E86-B822-4F2E-B2A8-8095E5B008A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D10CF558-8249-4A75-8796-1D4275C0A8C1}"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21FAE947-1851-4ACA-8CBB-85E82942E6D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p:cNvSpPr>
            <a:spLocks noGrp="1" noChangeArrowheads="1"/>
          </p:cNvSpPr>
          <p:nvPr>
            <p:ph type="sldNum" sz="quarter" idx="12"/>
          </p:nvPr>
        </p:nvSpPr>
        <p:spPr>
          <a:ln/>
        </p:spPr>
        <p:txBody>
          <a:bodyPr/>
          <a:lstStyle>
            <a:lvl1pPr>
              <a:defRPr/>
            </a:lvl1pPr>
          </a:lstStyle>
          <a:p>
            <a:pPr>
              <a:defRPr/>
            </a:pPr>
            <a:fld id="{D3486D60-7A3E-41AF-AF66-04DE74A9AB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p:cNvSpPr>
            <a:spLocks noGrp="1" noChangeArrowheads="1"/>
          </p:cNvSpPr>
          <p:nvPr>
            <p:ph type="sldNum" sz="quarter" idx="12"/>
          </p:nvPr>
        </p:nvSpPr>
        <p:spPr>
          <a:ln/>
        </p:spPr>
        <p:txBody>
          <a:bodyPr/>
          <a:lstStyle>
            <a:lvl1pPr>
              <a:defRPr/>
            </a:lvl1pPr>
          </a:lstStyle>
          <a:p>
            <a:pPr>
              <a:defRPr/>
            </a:pPr>
            <a:fld id="{A6BADDBA-FF3D-4510-81C4-B3DC81107E2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p:cNvSpPr>
            <a:spLocks noGrp="1" noChangeArrowheads="1"/>
          </p:cNvSpPr>
          <p:nvPr>
            <p:ph type="sldNum" sz="quarter" idx="12"/>
          </p:nvPr>
        </p:nvSpPr>
        <p:spPr>
          <a:ln/>
        </p:spPr>
        <p:txBody>
          <a:bodyPr/>
          <a:lstStyle>
            <a:lvl1pPr>
              <a:defRPr/>
            </a:lvl1pPr>
          </a:lstStyle>
          <a:p>
            <a:pPr>
              <a:defRPr/>
            </a:pPr>
            <a:fld id="{19A53CEF-2C69-440E-A7D8-8EF1368C74B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B4252199-F019-41A3-8809-D68504BBDAB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C9874846-5E86-4F60-9945-5E0A22FD286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57200" y="292100"/>
            <a:ext cx="8229600" cy="13843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6806" name="Rectangle 6"/>
          <p:cNvSpPr>
            <a:spLocks noGrp="1" noChangeArrowheads="1"/>
          </p:cNvSpPr>
          <p:nvPr>
            <p:ph type="body" idx="1"/>
          </p:nvPr>
        </p:nvSpPr>
        <p:spPr bwMode="auto">
          <a:xfrm>
            <a:off x="457200" y="19050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6807" name="Rectangle 7"/>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charset="0"/>
                <a:ea typeface="+mn-ea"/>
              </a:defRPr>
            </a:lvl1pPr>
          </a:lstStyle>
          <a:p>
            <a:pPr>
              <a:defRPr/>
            </a:pPr>
            <a:endParaRPr lang="en-US" altLang="en-US"/>
          </a:p>
        </p:txBody>
      </p:sp>
      <p:sp>
        <p:nvSpPr>
          <p:cNvPr id="76808" name="Rectangle 8"/>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charset="0"/>
                <a:ea typeface="+mn-ea"/>
              </a:defRPr>
            </a:lvl1pPr>
          </a:lstStyle>
          <a:p>
            <a:pPr>
              <a:defRPr/>
            </a:pPr>
            <a:endParaRPr lang="en-US" altLang="en-US"/>
          </a:p>
        </p:txBody>
      </p:sp>
      <p:sp>
        <p:nvSpPr>
          <p:cNvPr id="76809" name="Rectangle 9"/>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1400">
                <a:effectLst>
                  <a:outerShdw blurRad="38100" dist="38100" dir="2700000" algn="tl">
                    <a:srgbClr val="000000"/>
                  </a:outerShdw>
                </a:effectLst>
                <a:latin typeface="Arial" charset="0"/>
                <a:ea typeface="+mn-ea"/>
              </a:defRPr>
            </a:lvl1pPr>
          </a:lstStyle>
          <a:p>
            <a:pPr>
              <a:defRPr/>
            </a:pPr>
            <a:fld id="{D912F0D1-FB79-4623-B571-59E9ACBA226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762000"/>
            <a:ext cx="7772400" cy="1431925"/>
          </a:xfrm>
        </p:spPr>
        <p:txBody>
          <a:bodyPr/>
          <a:lstStyle/>
          <a:p>
            <a:r>
              <a:rPr lang="zh-CN" sz="6600" b="1" dirty="0" smtClean="0">
                <a:effectLst>
                  <a:outerShdw blurRad="38100" dist="38100" dir="2700000" algn="tl">
                    <a:srgbClr val="000000">
                      <a:alpha val="43137"/>
                    </a:srgbClr>
                  </a:outerShdw>
                </a:effectLst>
                <a:ea typeface="SimSun" pitchFamily="2" charset="-122"/>
              </a:rPr>
              <a:t>魚</a:t>
            </a:r>
            <a:r>
              <a:rPr lang="zh-TW" altLang="en-US" sz="6600" b="1" dirty="0" smtClean="0">
                <a:effectLst>
                  <a:outerShdw blurRad="38100" dist="38100" dir="2700000" algn="tl">
                    <a:srgbClr val="000000">
                      <a:alpha val="43137"/>
                    </a:srgbClr>
                  </a:outerShdw>
                </a:effectLst>
                <a:ea typeface="SimSun" pitchFamily="2" charset="-122"/>
              </a:rPr>
              <a:t> </a:t>
            </a:r>
            <a:r>
              <a:rPr lang="zh-CN" sz="6600" b="1" dirty="0" smtClean="0">
                <a:effectLst>
                  <a:outerShdw blurRad="38100" dist="38100" dir="2700000" algn="tl">
                    <a:srgbClr val="000000">
                      <a:alpha val="43137"/>
                    </a:srgbClr>
                  </a:outerShdw>
                </a:effectLst>
                <a:ea typeface="SimSun" pitchFamily="2" charset="-122"/>
              </a:rPr>
              <a:t>油</a:t>
            </a:r>
            <a:endParaRPr lang="zh-TW" altLang="en-US" sz="6600" dirty="0" smtClean="0">
              <a:effectLst>
                <a:outerShdw blurRad="38100" dist="38100" dir="2700000" algn="tl">
                  <a:srgbClr val="000000">
                    <a:alpha val="43137"/>
                  </a:srgbClr>
                </a:outerShdw>
              </a:effectLst>
              <a:ea typeface="新細明體" charset="-120"/>
            </a:endParaRPr>
          </a:p>
        </p:txBody>
      </p:sp>
      <p:sp>
        <p:nvSpPr>
          <p:cNvPr id="3" name="Subtitle 2"/>
          <p:cNvSpPr>
            <a:spLocks noGrp="1"/>
          </p:cNvSpPr>
          <p:nvPr>
            <p:ph type="subTitle" sz="quarter" idx="1"/>
          </p:nvPr>
        </p:nvSpPr>
        <p:spPr>
          <a:xfrm>
            <a:off x="990600" y="2538413"/>
            <a:ext cx="7162800" cy="685800"/>
          </a:xfrm>
        </p:spPr>
        <p:txBody>
          <a:bodyPr/>
          <a:lstStyle/>
          <a:p>
            <a:r>
              <a:rPr lang="en-US" altLang="zh-TW" sz="5400" b="1" dirty="0" smtClean="0">
                <a:effectLst>
                  <a:outerShdw blurRad="38100" dist="38100" dir="2700000" algn="tl">
                    <a:srgbClr val="000000">
                      <a:alpha val="43137"/>
                    </a:srgbClr>
                  </a:outerShdw>
                </a:effectLst>
                <a:ea typeface="新細明體" charset="-120"/>
              </a:rPr>
              <a:t>Fish Oil</a:t>
            </a:r>
            <a:endParaRPr lang="en-US" altLang="zh-TW" sz="5400" b="1" dirty="0" smtClean="0">
              <a:effectLst>
                <a:outerShdw blurRad="38100" dist="38100" dir="2700000" algn="tl">
                  <a:srgbClr val="000000">
                    <a:alpha val="43137"/>
                  </a:srgbClr>
                </a:outerShdw>
              </a:effectLst>
              <a:ea typeface="新細明體" charset="-120"/>
            </a:endParaRPr>
          </a:p>
          <a:p>
            <a:endParaRPr lang="en-US" altLang="zh-TW" sz="5400" b="1" dirty="0" smtClean="0">
              <a:effectLst>
                <a:outerShdw blurRad="38100" dist="38100" dir="2700000" algn="tl">
                  <a:srgbClr val="000000">
                    <a:alpha val="43137"/>
                  </a:srgbClr>
                </a:outerShdw>
              </a:effectLst>
              <a:ea typeface="新細明體" charset="-120"/>
            </a:endParaRPr>
          </a:p>
        </p:txBody>
      </p:sp>
      <p:sp>
        <p:nvSpPr>
          <p:cNvPr id="4" name="Rectangle 6"/>
          <p:cNvSpPr txBox="1">
            <a:spLocks noChangeArrowheads="1"/>
          </p:cNvSpPr>
          <p:nvPr/>
        </p:nvSpPr>
        <p:spPr>
          <a:xfrm>
            <a:off x="1447800" y="6062663"/>
            <a:ext cx="6400800" cy="609600"/>
          </a:xfrm>
          <a:prstGeom prst="rect">
            <a:avLst/>
          </a:prstGeom>
        </p:spPr>
        <p:txBody>
          <a:bodyPr>
            <a:normAutofit fontScale="92500" lnSpcReduction="10000"/>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lgn="ctr" fontAlgn="auto">
              <a:lnSpc>
                <a:spcPct val="80000"/>
              </a:lnSpc>
              <a:spcAft>
                <a:spcPts val="0"/>
              </a:spcAft>
              <a:buClr>
                <a:srgbClr val="FF9900"/>
              </a:buClr>
              <a:buFontTx/>
              <a:buNone/>
              <a:defRPr/>
            </a:pPr>
            <a:r>
              <a:rPr lang="zh-TW" altLang="en-US" sz="2000" b="1" baseline="30000" dirty="0" smtClean="0">
                <a:solidFill>
                  <a:srgbClr val="FFFFCC"/>
                </a:solidFill>
                <a:latin typeface="微軟正黑體" panose="020B0604030504040204" pitchFamily="34" charset="-120"/>
                <a:ea typeface="微軟正黑體" panose="020B0604030504040204" pitchFamily="34" charset="-120"/>
                <a:cs typeface="Times New Roman" pitchFamily="18" charset="0"/>
              </a:rPr>
              <a:t>©</a:t>
            </a:r>
            <a:r>
              <a:rPr lang="zh-TW" altLang="en-US"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rPr>
              <a:t> </a:t>
            </a:r>
            <a:r>
              <a:rPr lang="en-US" altLang="zh-TW"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rPr>
              <a:t>2015 </a:t>
            </a:r>
            <a:r>
              <a:rPr lang="zh-CN" altLang="en-US"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rPr>
              <a:t>美安</a:t>
            </a:r>
            <a:r>
              <a:rPr lang="zh-TW" altLang="en-US"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rPr>
              <a:t>台</a:t>
            </a:r>
            <a:r>
              <a:rPr lang="zh-CN" altLang="en-US"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rPr>
              <a:t>灣公司版權所有</a:t>
            </a:r>
            <a:endParaRPr lang="en-US" altLang="zh-CN"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endParaRPr>
          </a:p>
          <a:p>
            <a:pPr marL="0" indent="0" algn="ctr" fontAlgn="auto">
              <a:lnSpc>
                <a:spcPct val="80000"/>
              </a:lnSpc>
              <a:spcAft>
                <a:spcPts val="0"/>
              </a:spcAft>
              <a:buClr>
                <a:srgbClr val="FF9900"/>
              </a:buClr>
              <a:buFontTx/>
              <a:buNone/>
              <a:defRPr/>
            </a:pPr>
            <a:r>
              <a:rPr lang="zh-TW" altLang="en-US"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rPr>
              <a:t>僅</a:t>
            </a:r>
            <a:r>
              <a:rPr lang="zh-TW" altLang="en-US" sz="2000" b="1" dirty="0">
                <a:solidFill>
                  <a:srgbClr val="FFFFCC"/>
                </a:solidFill>
                <a:latin typeface="微軟正黑體" panose="020B0604030504040204" pitchFamily="34" charset="-120"/>
                <a:ea typeface="微軟正黑體" panose="020B0604030504040204" pitchFamily="34" charset="-120"/>
                <a:cs typeface="Times New Roman" pitchFamily="18" charset="0"/>
              </a:rPr>
              <a:t>供內部教育訓練使用</a:t>
            </a:r>
            <a:endParaRPr lang="en-US" altLang="zh-TW" sz="2000" b="1" dirty="0" smtClean="0">
              <a:solidFill>
                <a:srgbClr val="FFFFCC"/>
              </a:solidFill>
              <a:latin typeface="微軟正黑體" panose="020B0604030504040204" pitchFamily="34" charset="-120"/>
              <a:ea typeface="微軟正黑體" panose="020B0604030504040204" pitchFamily="34" charset="-120"/>
              <a:cs typeface="Times New Roman" pitchFamily="18" charset="0"/>
            </a:endParaRPr>
          </a:p>
          <a:p>
            <a:pPr marL="0" indent="0" algn="ctr" fontAlgn="auto">
              <a:lnSpc>
                <a:spcPct val="80000"/>
              </a:lnSpc>
              <a:spcAft>
                <a:spcPts val="0"/>
              </a:spcAft>
              <a:buClr>
                <a:srgbClr val="FF9900"/>
              </a:buClr>
              <a:buFontTx/>
              <a:buNone/>
              <a:defRPr/>
            </a:pPr>
            <a:endParaRPr lang="zh-TW" altLang="en-US" sz="2000" b="1" dirty="0">
              <a:solidFill>
                <a:srgbClr val="FFFFCC"/>
              </a:solidFill>
              <a:latin typeface="微軟正黑體" panose="020B0604030504040204" pitchFamily="34" charset="-12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58763"/>
            <a:ext cx="8229600" cy="1384300"/>
          </a:xfrm>
        </p:spPr>
        <p:txBody>
          <a:bodyPr/>
          <a:lstStyle/>
          <a:p>
            <a:pPr>
              <a:defRPr/>
            </a:pPr>
            <a:r>
              <a:rPr lang="zh-TW" altLang="en-US" dirty="0" smtClean="0">
                <a:latin typeface="MS PGothic" panose="020B0600070205080204" pitchFamily="34" charset="-128"/>
                <a:ea typeface="MS PGothic" panose="020B0600070205080204" pitchFamily="34" charset="-128"/>
                <a:cs typeface="Times New Roman" pitchFamily="18" charset="0"/>
              </a:rPr>
              <a:t>魚類是大腦的食物</a:t>
            </a:r>
            <a:endParaRPr lang="en-US" dirty="0">
              <a:latin typeface="MS PGothic" panose="020B0600070205080204" pitchFamily="34" charset="-128"/>
              <a:ea typeface="MS PGothic" panose="020B0600070205080204" pitchFamily="34" charset="-128"/>
              <a:cs typeface="Times New Roman" pitchFamily="18" charset="0"/>
            </a:endParaRPr>
          </a:p>
        </p:txBody>
      </p:sp>
      <p:sp>
        <p:nvSpPr>
          <p:cNvPr id="56323" name="Rectangle 3"/>
          <p:cNvSpPr>
            <a:spLocks noGrp="1" noChangeArrowheads="1"/>
          </p:cNvSpPr>
          <p:nvPr>
            <p:ph idx="1"/>
          </p:nvPr>
        </p:nvSpPr>
        <p:spPr>
          <a:xfrm>
            <a:off x="190500" y="1782763"/>
            <a:ext cx="6515100" cy="4389437"/>
          </a:xfrm>
        </p:spPr>
        <p:txBody>
          <a:bodyPr>
            <a:noAutofit/>
          </a:bodyPr>
          <a:lstStyle/>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魚類富含</a:t>
            </a:r>
            <a:r>
              <a:rPr lang="en-US" sz="2800" b="1" dirty="0" smtClean="0">
                <a:latin typeface="MS PGothic" panose="020B0600070205080204" pitchFamily="34" charset="-128"/>
                <a:ea typeface="MS PGothic" panose="020B0600070205080204" pitchFamily="34" charset="-128"/>
                <a:cs typeface="Times New Roman" pitchFamily="18" charset="0"/>
              </a:rPr>
              <a:t>DHA</a:t>
            </a:r>
            <a:r>
              <a:rPr lang="zh-TW" altLang="en-US" sz="2800" b="1" dirty="0" smtClean="0">
                <a:latin typeface="MS PGothic" panose="020B0600070205080204" pitchFamily="34" charset="-128"/>
                <a:ea typeface="MS PGothic" panose="020B0600070205080204" pitchFamily="34" charset="-128"/>
                <a:cs typeface="Times New Roman" pitchFamily="18" charset="0"/>
              </a:rPr>
              <a:t>；腦中有很高的</a:t>
            </a:r>
            <a:r>
              <a:rPr lang="en-US" altLang="zh-TW" sz="2800" b="1" dirty="0" smtClean="0">
                <a:latin typeface="MS PGothic" panose="020B0600070205080204" pitchFamily="34" charset="-128"/>
                <a:ea typeface="MS PGothic" panose="020B0600070205080204" pitchFamily="34" charset="-128"/>
                <a:cs typeface="Times New Roman" pitchFamily="18" charset="0"/>
              </a:rPr>
              <a:t>DHA</a:t>
            </a:r>
            <a:r>
              <a:rPr lang="zh-TW" altLang="en-US" sz="2800" b="1" dirty="0" smtClean="0">
                <a:latin typeface="MS PGothic" panose="020B0600070205080204" pitchFamily="34" charset="-128"/>
                <a:ea typeface="MS PGothic" panose="020B0600070205080204" pitchFamily="34" charset="-128"/>
                <a:cs typeface="Times New Roman" pitchFamily="18" charset="0"/>
              </a:rPr>
              <a:t>含量</a:t>
            </a:r>
            <a:endParaRPr lang="en-US" sz="2800" b="1" dirty="0">
              <a:latin typeface="MS PGothic" panose="020B0600070205080204" pitchFamily="34" charset="-128"/>
              <a:ea typeface="MS PGothic" panose="020B0600070205080204" pitchFamily="34" charset="-128"/>
              <a:cs typeface="Times New Roman" pitchFamily="18" charset="0"/>
            </a:endParaRPr>
          </a:p>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除了水分以外，腦部有超過一半以上的重量是脂肪</a:t>
            </a:r>
            <a:endParaRPr lang="en-US" sz="2800" b="1" dirty="0">
              <a:latin typeface="MS PGothic" panose="020B0600070205080204" pitchFamily="34" charset="-128"/>
              <a:ea typeface="MS PGothic" panose="020B0600070205080204" pitchFamily="34" charset="-128"/>
              <a:cs typeface="Times New Roman" pitchFamily="18" charset="0"/>
            </a:endParaRPr>
          </a:p>
          <a:p>
            <a:pPr lvl="1">
              <a:defRPr/>
            </a:pPr>
            <a:r>
              <a:rPr lang="zh-TW" altLang="en-US" b="1" dirty="0" smtClean="0">
                <a:latin typeface="MS PGothic" panose="020B0600070205080204" pitchFamily="34" charset="-128"/>
                <a:ea typeface="MS PGothic" panose="020B0600070205080204" pitchFamily="34" charset="-128"/>
                <a:cs typeface="Times New Roman" pitchFamily="18" charset="0"/>
              </a:rPr>
              <a:t>這些脂肪大部分是</a:t>
            </a:r>
            <a:r>
              <a:rPr lang="en-US" b="1" dirty="0" smtClean="0">
                <a:latin typeface="MS PGothic" panose="020B0600070205080204" pitchFamily="34" charset="-128"/>
                <a:ea typeface="MS PGothic" panose="020B0600070205080204" pitchFamily="34" charset="-128"/>
                <a:cs typeface="Times New Roman" pitchFamily="18" charset="0"/>
              </a:rPr>
              <a:t>DHA</a:t>
            </a:r>
            <a:endParaRPr lang="en-US" b="1" dirty="0">
              <a:latin typeface="MS PGothic" panose="020B0600070205080204" pitchFamily="34" charset="-128"/>
              <a:ea typeface="MS PGothic" panose="020B0600070205080204" pitchFamily="34" charset="-128"/>
              <a:cs typeface="Times New Roman" pitchFamily="18" charset="0"/>
            </a:endParaRPr>
          </a:p>
          <a:p>
            <a:pPr lvl="1">
              <a:defRPr/>
            </a:pPr>
            <a:r>
              <a:rPr lang="zh-TW" altLang="en-US" b="1" dirty="0" smtClean="0">
                <a:latin typeface="MS PGothic" panose="020B0600070205080204" pitchFamily="34" charset="-128"/>
                <a:ea typeface="MS PGothic" panose="020B0600070205080204" pitchFamily="34" charset="-128"/>
                <a:cs typeface="Times New Roman" pitchFamily="18" charset="0"/>
              </a:rPr>
              <a:t>神經突觸膜中</a:t>
            </a:r>
            <a:r>
              <a:rPr lang="en-US" altLang="zh-TW" b="1" dirty="0" smtClean="0">
                <a:latin typeface="MS PGothic" panose="020B0600070205080204" pitchFamily="34" charset="-128"/>
                <a:ea typeface="MS PGothic" panose="020B0600070205080204" pitchFamily="34" charset="-128"/>
                <a:cs typeface="Times New Roman" pitchFamily="18" charset="0"/>
              </a:rPr>
              <a:t>DHA</a:t>
            </a:r>
            <a:r>
              <a:rPr lang="zh-TW" altLang="en-US" b="1" dirty="0" smtClean="0">
                <a:latin typeface="MS PGothic" panose="020B0600070205080204" pitchFamily="34" charset="-128"/>
                <a:ea typeface="MS PGothic" panose="020B0600070205080204" pitchFamily="34" charset="-128"/>
                <a:cs typeface="Times New Roman" pitchFamily="18" charset="0"/>
              </a:rPr>
              <a:t>的濃度幾乎高過身體內所有其他組織</a:t>
            </a:r>
            <a:endParaRPr lang="en-US" b="1" dirty="0">
              <a:latin typeface="MS PGothic" panose="020B0600070205080204" pitchFamily="34" charset="-128"/>
              <a:ea typeface="MS PGothic" panose="020B0600070205080204" pitchFamily="34" charset="-128"/>
              <a:cs typeface="Times New Roman" pitchFamily="18" charset="0"/>
            </a:endParaRPr>
          </a:p>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研究也發現</a:t>
            </a:r>
            <a:r>
              <a:rPr lang="en-US" sz="2800" b="1" dirty="0" smtClean="0">
                <a:latin typeface="MS PGothic" panose="020B0600070205080204" pitchFamily="34" charset="-128"/>
                <a:ea typeface="MS PGothic" panose="020B0600070205080204" pitchFamily="34" charset="-128"/>
                <a:cs typeface="Times New Roman" pitchFamily="18" charset="0"/>
              </a:rPr>
              <a:t>EPA</a:t>
            </a:r>
            <a:r>
              <a:rPr lang="zh-TW" altLang="en-US" sz="2800" b="1" dirty="0" smtClean="0">
                <a:latin typeface="MS PGothic" panose="020B0600070205080204" pitchFamily="34" charset="-128"/>
                <a:ea typeface="MS PGothic" panose="020B0600070205080204" pitchFamily="34" charset="-128"/>
                <a:cs typeface="Times New Roman" pitchFamily="18" charset="0"/>
              </a:rPr>
              <a:t>對腦部功能相當重要</a:t>
            </a:r>
            <a:endParaRPr lang="en-US" sz="2800" b="1" dirty="0">
              <a:latin typeface="MS PGothic" panose="020B0600070205080204" pitchFamily="34" charset="-128"/>
              <a:ea typeface="MS PGothic" panose="020B0600070205080204" pitchFamily="34" charset="-128"/>
              <a:cs typeface="Times New Roman" pitchFamily="18" charset="0"/>
            </a:endParaRPr>
          </a:p>
        </p:txBody>
      </p:sp>
      <p:pic>
        <p:nvPicPr>
          <p:cNvPr id="21508" name="Picture 6"/>
          <p:cNvPicPr>
            <a:picLocks noChangeAspect="1" noChangeArrowheads="1"/>
          </p:cNvPicPr>
          <p:nvPr/>
        </p:nvPicPr>
        <p:blipFill>
          <a:blip r:embed="rId3"/>
          <a:srcRect/>
          <a:stretch>
            <a:fillRect/>
          </a:stretch>
        </p:blipFill>
        <p:spPr bwMode="auto">
          <a:xfrm>
            <a:off x="6834188" y="3797300"/>
            <a:ext cx="2286000" cy="3055938"/>
          </a:xfrm>
          <a:prstGeom prst="rect">
            <a:avLst/>
          </a:prstGeom>
          <a:noFill/>
          <a:ln w="57150" cmpd="thinThick">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800" decel="100000"/>
                                        <p:tgtEl>
                                          <p:spTgt spid="21508"/>
                                        </p:tgtEl>
                                      </p:cBhvr>
                                    </p:animEffect>
                                    <p:anim calcmode="lin" valueType="num">
                                      <p:cBhvr>
                                        <p:cTn id="8" dur="800" decel="100000" fill="hold"/>
                                        <p:tgtEl>
                                          <p:spTgt spid="21508"/>
                                        </p:tgtEl>
                                        <p:attrNameLst>
                                          <p:attrName>style.rotation</p:attrName>
                                        </p:attrNameLst>
                                      </p:cBhvr>
                                      <p:tavLst>
                                        <p:tav tm="0">
                                          <p:val>
                                            <p:fltVal val="-90"/>
                                          </p:val>
                                        </p:tav>
                                        <p:tav tm="100000">
                                          <p:val>
                                            <p:fltVal val="0"/>
                                          </p:val>
                                        </p:tav>
                                      </p:tavLst>
                                    </p:anim>
                                    <p:anim calcmode="lin" valueType="num">
                                      <p:cBhvr>
                                        <p:cTn id="9" dur="800" decel="100000" fill="hold"/>
                                        <p:tgtEl>
                                          <p:spTgt spid="21508"/>
                                        </p:tgtEl>
                                        <p:attrNameLst>
                                          <p:attrName>ppt_x</p:attrName>
                                        </p:attrNameLst>
                                      </p:cBhvr>
                                      <p:tavLst>
                                        <p:tav tm="0">
                                          <p:val>
                                            <p:strVal val="#ppt_x+0.4"/>
                                          </p:val>
                                        </p:tav>
                                        <p:tav tm="100000">
                                          <p:val>
                                            <p:strVal val="#ppt_x-0.05"/>
                                          </p:val>
                                        </p:tav>
                                      </p:tavLst>
                                    </p:anim>
                                    <p:anim calcmode="lin" valueType="num">
                                      <p:cBhvr>
                                        <p:cTn id="10" dur="800" decel="100000" fill="hold"/>
                                        <p:tgtEl>
                                          <p:spTgt spid="2150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zh-TW" altLang="en-US" b="1" dirty="0" smtClean="0">
                <a:solidFill>
                  <a:schemeClr val="tx1"/>
                </a:solidFill>
                <a:latin typeface="MS PGothic" panose="020B0600070205080204" pitchFamily="34" charset="-128"/>
                <a:ea typeface="MS PGothic" panose="020B0600070205080204" pitchFamily="34" charset="-128"/>
                <a:cs typeface="Times New Roman" pitchFamily="18" charset="0"/>
              </a:rPr>
              <a:t>懷孕階段</a:t>
            </a:r>
            <a:endParaRPr lang="en-US" b="1" dirty="0" smtClean="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29699" name="Rectangle 3"/>
          <p:cNvSpPr>
            <a:spLocks noGrp="1" noChangeArrowheads="1"/>
          </p:cNvSpPr>
          <p:nvPr>
            <p:ph idx="1"/>
          </p:nvPr>
        </p:nvSpPr>
        <p:spPr/>
        <p:txBody>
          <a:bodyPr>
            <a:normAutofit/>
          </a:bodyPr>
          <a:lstStyle/>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在初生階段用以支持嬰兒的健康</a:t>
            </a:r>
            <a:endParaRPr lang="en-US" altLang="zh-TW" sz="2800" b="1" dirty="0" smtClean="0">
              <a:latin typeface="MS PGothic" panose="020B0600070205080204" pitchFamily="34" charset="-128"/>
              <a:ea typeface="MS PGothic" panose="020B0600070205080204" pitchFamily="34" charset="-128"/>
              <a:cs typeface="Times New Roman" pitchFamily="18" charset="0"/>
            </a:endParaRPr>
          </a:p>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在最後三個月最重要</a:t>
            </a:r>
            <a:endParaRPr lang="en-US" altLang="zh-TW" sz="2800" b="1" dirty="0" smtClean="0">
              <a:latin typeface="MS PGothic" panose="020B0600070205080204" pitchFamily="34" charset="-128"/>
              <a:ea typeface="MS PGothic" panose="020B0600070205080204" pitchFamily="34" charset="-128"/>
              <a:cs typeface="Times New Roman" pitchFamily="18" charset="0"/>
            </a:endParaRPr>
          </a:p>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食用魚肉有其風險，因為汞汙染</a:t>
            </a:r>
            <a:endParaRPr lang="en-US" altLang="zh-TW" sz="2800" b="1" dirty="0" smtClean="0">
              <a:latin typeface="MS PGothic" panose="020B0600070205080204" pitchFamily="34" charset="-128"/>
              <a:ea typeface="MS PGothic" panose="020B0600070205080204" pitchFamily="34" charset="-128"/>
              <a:cs typeface="Times New Roman" pitchFamily="18" charset="0"/>
            </a:endParaRPr>
          </a:p>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每天應食用至少</a:t>
            </a:r>
            <a:r>
              <a:rPr lang="en-US" altLang="zh-TW" sz="2800" b="1" dirty="0" smtClean="0">
                <a:latin typeface="MS PGothic" panose="020B0600070205080204" pitchFamily="34" charset="-128"/>
                <a:ea typeface="MS PGothic" panose="020B0600070205080204" pitchFamily="34" charset="-128"/>
                <a:cs typeface="Times New Roman" pitchFamily="18" charset="0"/>
              </a:rPr>
              <a:t>300</a:t>
            </a:r>
            <a:r>
              <a:rPr lang="zh-TW" altLang="en-US" sz="2800" b="1" dirty="0" smtClean="0">
                <a:latin typeface="MS PGothic" panose="020B0600070205080204" pitchFamily="34" charset="-128"/>
                <a:ea typeface="MS PGothic" panose="020B0600070205080204" pitchFamily="34" charset="-128"/>
                <a:cs typeface="Times New Roman" pitchFamily="18" charset="0"/>
              </a:rPr>
              <a:t>毫克的</a:t>
            </a:r>
            <a:r>
              <a:rPr lang="en-US" altLang="zh-TW" sz="2800" b="1" dirty="0" smtClean="0">
                <a:latin typeface="MS PGothic" panose="020B0600070205080204" pitchFamily="34" charset="-128"/>
                <a:ea typeface="MS PGothic" panose="020B0600070205080204" pitchFamily="34" charset="-128"/>
                <a:cs typeface="Times New Roman" pitchFamily="18" charset="0"/>
              </a:rPr>
              <a:t>DHA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懷孕階段</a:t>
            </a:r>
            <a:endParaRPr lang="en-US"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30723" name="Rectangle 3"/>
          <p:cNvSpPr>
            <a:spLocks noGrp="1" noChangeArrowheads="1"/>
          </p:cNvSpPr>
          <p:nvPr>
            <p:ph idx="1"/>
          </p:nvPr>
        </p:nvSpPr>
        <p:spPr/>
        <p:txBody>
          <a:bodyPr>
            <a:normAutofit/>
          </a:bodyPr>
          <a:lstStyle/>
          <a:p>
            <a:pPr>
              <a:buFont typeface="Wingdings" panose="05000000000000000000" pitchFamily="2" charset="2"/>
              <a:buChar char="l"/>
            </a:pPr>
            <a:r>
              <a:rPr lang="zh-TW" altLang="en-US" sz="2800" b="1" dirty="0" smtClean="0">
                <a:latin typeface="MS Gothic" pitchFamily="49" charset="-128"/>
                <a:ea typeface="MS Gothic" pitchFamily="49" charset="-128"/>
                <a:cs typeface="Times New Roman" pitchFamily="18" charset="0"/>
              </a:rPr>
              <a:t>臨床實驗顯示攝取較多</a:t>
            </a:r>
            <a:r>
              <a:rPr lang="en-US" altLang="zh-TW" sz="2800" b="1" dirty="0" smtClean="0">
                <a:latin typeface="MS Gothic" pitchFamily="49" charset="-128"/>
                <a:ea typeface="MS Gothic" pitchFamily="49" charset="-128"/>
                <a:cs typeface="Times New Roman" pitchFamily="18" charset="0"/>
              </a:rPr>
              <a:t>DHA</a:t>
            </a:r>
            <a:r>
              <a:rPr lang="zh-TW" altLang="en-US" sz="2800" b="1" dirty="0" smtClean="0">
                <a:latin typeface="MS Gothic" pitchFamily="49" charset="-128"/>
                <a:ea typeface="MS Gothic" pitchFamily="49" charset="-128"/>
                <a:cs typeface="Times New Roman" pitchFamily="18" charset="0"/>
              </a:rPr>
              <a:t>的婦女其嬰兒的認知發展分數較高，幼兒也會有較高的智商</a:t>
            </a:r>
          </a:p>
          <a:p>
            <a:pPr>
              <a:buFont typeface="Wingdings" pitchFamily="2" charset="2"/>
              <a:buChar char="n"/>
            </a:pPr>
            <a:endParaRPr lang="zh-TW" altLang="en-US" b="1" dirty="0" smtClean="0">
              <a:latin typeface="MS Gothic" pitchFamily="49" charset="-128"/>
              <a:ea typeface="MS Gothic" pitchFamily="49" charset="-128"/>
              <a:cs typeface="Times New Roman" pitchFamily="18" charset="0"/>
            </a:endParaRPr>
          </a:p>
          <a:p>
            <a:pPr>
              <a:buFont typeface="Wingdings" pitchFamily="2" charset="2"/>
              <a:buNone/>
            </a:pPr>
            <a:r>
              <a:rPr lang="zh-TW" altLang="en-US" sz="1600" b="1" dirty="0" smtClean="0">
                <a:latin typeface="MS Gothic" pitchFamily="49" charset="-128"/>
                <a:ea typeface="MS Gothic" pitchFamily="49" charset="-128"/>
                <a:cs typeface="Times New Roman" pitchFamily="18" charset="0"/>
              </a:rPr>
              <a:t>	</a:t>
            </a:r>
            <a:r>
              <a:rPr lang="en-US" altLang="zh-TW" sz="1600" b="1" dirty="0" smtClean="0">
                <a:latin typeface="MS Gothic" pitchFamily="49" charset="-128"/>
                <a:ea typeface="MS Gothic" pitchFamily="49" charset="-128"/>
                <a:cs typeface="Times New Roman" pitchFamily="18" charset="0"/>
              </a:rPr>
              <a:t>Daniels, J.L. Fish intake during pregnancy and early cognitive development of offspring.  Epidemiology. 15:394-402, 2004</a:t>
            </a:r>
          </a:p>
          <a:p>
            <a:pPr>
              <a:buFont typeface="Wingdings" pitchFamily="2" charset="2"/>
              <a:buNone/>
            </a:pPr>
            <a:endParaRPr lang="en-US" altLang="zh-TW" sz="1600" b="1" dirty="0" smtClean="0">
              <a:latin typeface="MS Gothic" pitchFamily="49" charset="-128"/>
              <a:ea typeface="MS Gothic" pitchFamily="49" charset="-128"/>
              <a:cs typeface="Times New Roman" pitchFamily="18" charset="0"/>
            </a:endParaRPr>
          </a:p>
          <a:p>
            <a:pPr>
              <a:buFont typeface="Wingdings" pitchFamily="2" charset="2"/>
              <a:buNone/>
            </a:pPr>
            <a:r>
              <a:rPr lang="en-US" altLang="zh-TW" sz="1600" b="1" dirty="0" smtClean="0">
                <a:latin typeface="MS Gothic" pitchFamily="49" charset="-128"/>
                <a:ea typeface="MS Gothic" pitchFamily="49" charset="-128"/>
                <a:cs typeface="Times New Roman" pitchFamily="18" charset="0"/>
              </a:rPr>
              <a:t>	Cohen, J.T. A quantitative analysis of prenatal intake of n-3 polyunsaturated fatty acids and cognitive development.  Am. J. Prev. Med 29(4):366-374, 2005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懷孕階段</a:t>
            </a:r>
            <a:endParaRPr lang="en-US"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31747" name="Rectangle 3"/>
          <p:cNvSpPr>
            <a:spLocks noGrp="1" noChangeArrowheads="1"/>
          </p:cNvSpPr>
          <p:nvPr>
            <p:ph idx="1"/>
          </p:nvPr>
        </p:nvSpPr>
        <p:spPr/>
        <p:txBody>
          <a:bodyPr/>
          <a:lstStyle/>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證據顯示攝取較多</a:t>
            </a:r>
            <a:r>
              <a:rPr lang="en-US" altLang="zh-TW" sz="2800" b="1" dirty="0" smtClean="0">
                <a:latin typeface="MS PGothic" panose="020B0600070205080204" pitchFamily="34" charset="-128"/>
                <a:ea typeface="MS PGothic" panose="020B0600070205080204" pitchFamily="34" charset="-128"/>
                <a:cs typeface="Times New Roman" pitchFamily="18" charset="0"/>
              </a:rPr>
              <a:t>DHA</a:t>
            </a:r>
            <a:r>
              <a:rPr lang="zh-TW" altLang="en-US" sz="2800" b="1" dirty="0" smtClean="0">
                <a:latin typeface="MS PGothic" panose="020B0600070205080204" pitchFamily="34" charset="-128"/>
                <a:ea typeface="MS PGothic" panose="020B0600070205080204" pitchFamily="34" charset="-128"/>
                <a:cs typeface="Times New Roman" pitchFamily="18" charset="0"/>
              </a:rPr>
              <a:t>的母親生下的小孩睡眠狀況較佳</a:t>
            </a:r>
            <a:endParaRPr lang="en-US" sz="2800" b="1" dirty="0" smtClean="0">
              <a:latin typeface="MS PGothic" panose="020B0600070205080204" pitchFamily="34" charset="-128"/>
              <a:ea typeface="MS PGothic" panose="020B0600070205080204" pitchFamily="34" charset="-128"/>
              <a:cs typeface="Times New Roman" pitchFamily="18" charset="0"/>
            </a:endParaRPr>
          </a:p>
          <a:p>
            <a:pPr>
              <a:buFont typeface="Wingdings" pitchFamily="2" charset="2"/>
              <a:buNone/>
              <a:defRPr/>
            </a:pPr>
            <a:endParaRPr lang="en-US" sz="2800" b="1" dirty="0" smtClean="0">
              <a:latin typeface="MS PGothic" panose="020B0600070205080204" pitchFamily="34" charset="-128"/>
              <a:ea typeface="MS PGothic" panose="020B0600070205080204" pitchFamily="34" charset="-128"/>
              <a:cs typeface="Times New Roman" pitchFamily="18" charset="0"/>
            </a:endParaRPr>
          </a:p>
          <a:p>
            <a:pPr>
              <a:buFont typeface="Wingdings" pitchFamily="2" charset="2"/>
              <a:buNone/>
              <a:defRPr/>
            </a:pPr>
            <a:r>
              <a:rPr lang="en-US" sz="1400" b="1" dirty="0" smtClean="0">
                <a:latin typeface="MS PGothic" panose="020B0600070205080204" pitchFamily="34" charset="-128"/>
                <a:ea typeface="MS PGothic" panose="020B0600070205080204" pitchFamily="34" charset="-128"/>
                <a:cs typeface="Times New Roman" pitchFamily="18" charset="0"/>
              </a:rPr>
              <a:t>	</a:t>
            </a:r>
            <a:r>
              <a:rPr lang="en-US" sz="1600" b="1" dirty="0" err="1" smtClean="0">
                <a:latin typeface="MS PGothic" panose="020B0600070205080204" pitchFamily="34" charset="-128"/>
                <a:ea typeface="MS PGothic" panose="020B0600070205080204" pitchFamily="34" charset="-128"/>
                <a:cs typeface="Times New Roman" pitchFamily="18" charset="0"/>
              </a:rPr>
              <a:t>Cheruku</a:t>
            </a:r>
            <a:r>
              <a:rPr lang="en-US" sz="1600" b="1" dirty="0" smtClean="0">
                <a:latin typeface="MS PGothic" panose="020B0600070205080204" pitchFamily="34" charset="-128"/>
                <a:ea typeface="MS PGothic" panose="020B0600070205080204" pitchFamily="34" charset="-128"/>
                <a:cs typeface="Times New Roman" pitchFamily="18" charset="0"/>
              </a:rPr>
              <a:t>, S.R.  Higher maternal plasma DHA during pregnancy is associated with more mature neonatal sleep-state patterning.  Am. J. </a:t>
            </a:r>
            <a:r>
              <a:rPr lang="en-US" sz="1600" b="1" dirty="0" err="1" smtClean="0">
                <a:latin typeface="MS PGothic" panose="020B0600070205080204" pitchFamily="34" charset="-128"/>
                <a:ea typeface="MS PGothic" panose="020B0600070205080204" pitchFamily="34" charset="-128"/>
                <a:cs typeface="Times New Roman" pitchFamily="18" charset="0"/>
              </a:rPr>
              <a:t>Clin</a:t>
            </a:r>
            <a:r>
              <a:rPr lang="en-US" sz="1600" b="1" dirty="0" smtClean="0">
                <a:latin typeface="MS PGothic" panose="020B0600070205080204" pitchFamily="34" charset="-128"/>
                <a:ea typeface="MS PGothic" panose="020B0600070205080204" pitchFamily="34" charset="-128"/>
                <a:cs typeface="Times New Roman" pitchFamily="18" charset="0"/>
              </a:rPr>
              <a:t>. </a:t>
            </a:r>
            <a:r>
              <a:rPr lang="en-US" sz="1600" b="1" dirty="0" err="1" smtClean="0">
                <a:latin typeface="MS PGothic" panose="020B0600070205080204" pitchFamily="34" charset="-128"/>
                <a:ea typeface="MS PGothic" panose="020B0600070205080204" pitchFamily="34" charset="-128"/>
                <a:cs typeface="Times New Roman" pitchFamily="18" charset="0"/>
              </a:rPr>
              <a:t>Nutri</a:t>
            </a:r>
            <a:r>
              <a:rPr lang="en-US" sz="1600" b="1" dirty="0" smtClean="0">
                <a:latin typeface="MS PGothic" panose="020B0600070205080204" pitchFamily="34" charset="-128"/>
                <a:ea typeface="MS PGothic" panose="020B0600070205080204" pitchFamily="34" charset="-128"/>
                <a:cs typeface="Times New Roman" pitchFamily="18" charset="0"/>
              </a:rPr>
              <a:t>. 76:608-613, 2002</a:t>
            </a:r>
          </a:p>
        </p:txBody>
      </p:sp>
      <p:pic>
        <p:nvPicPr>
          <p:cNvPr id="33795" name="Picture 4" descr="baby-sleeping1"/>
          <p:cNvPicPr>
            <a:picLocks noChangeAspect="1" noChangeArrowheads="1"/>
          </p:cNvPicPr>
          <p:nvPr/>
        </p:nvPicPr>
        <p:blipFill>
          <a:blip r:embed="rId2"/>
          <a:srcRect/>
          <a:stretch>
            <a:fillRect/>
          </a:stretch>
        </p:blipFill>
        <p:spPr bwMode="auto">
          <a:xfrm>
            <a:off x="5181600" y="4267200"/>
            <a:ext cx="3400425" cy="233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92100"/>
            <a:ext cx="9144000" cy="1384300"/>
          </a:xfrm>
          <a:noFill/>
          <a:ln>
            <a:noFill/>
          </a:ln>
          <a:effectLst/>
        </p:spPr>
        <p:txBody>
          <a:bodyPr vert="horz" wrap="square" lIns="91440" tIns="45720" rIns="91440" bIns="45720" numCol="1" anchor="ctr" anchorCtr="0" compatLnSpc="1">
            <a:prstTxWarp prst="textNoShape">
              <a:avLst/>
            </a:prstTxWarp>
          </a:bodyPr>
          <a:lstStyle/>
          <a:p>
            <a:r>
              <a:rPr lang="en-US" altLang="zh-TW" sz="4000" b="1" dirty="0">
                <a:solidFill>
                  <a:schemeClr val="tx1"/>
                </a:solidFill>
                <a:latin typeface="MS PGothic" panose="020B0600070205080204" pitchFamily="34" charset="-128"/>
                <a:ea typeface="MS PGothic" panose="020B0600070205080204" pitchFamily="34" charset="-128"/>
                <a:cs typeface="Times New Roman" pitchFamily="18" charset="0"/>
              </a:rPr>
              <a:t>Omega-3</a:t>
            </a:r>
            <a:r>
              <a:rPr lang="zh-TW" altLang="en-US" sz="4000" b="1" dirty="0">
                <a:solidFill>
                  <a:schemeClr val="tx1"/>
                </a:solidFill>
                <a:latin typeface="MS PGothic" panose="020B0600070205080204" pitchFamily="34" charset="-128"/>
                <a:ea typeface="MS PGothic" panose="020B0600070205080204" pitchFamily="34" charset="-128"/>
                <a:cs typeface="Times New Roman" pitchFamily="18" charset="0"/>
              </a:rPr>
              <a:t>攝取量少</a:t>
            </a:r>
            <a:r>
              <a:rPr lang="zh-TW" altLang="en-US" sz="4000" b="1" dirty="0" smtClean="0">
                <a:solidFill>
                  <a:schemeClr val="tx1"/>
                </a:solidFill>
                <a:latin typeface="MS PGothic" panose="020B0600070205080204" pitchFamily="34" charset="-128"/>
                <a:ea typeface="MS PGothic" panose="020B0600070205080204" pitchFamily="34" charset="-128"/>
                <a:cs typeface="Times New Roman" pitchFamily="18" charset="0"/>
              </a:rPr>
              <a:t>與懷孕</a:t>
            </a:r>
            <a:r>
              <a:rPr lang="zh-TW" altLang="en-US" sz="4000" b="1" dirty="0">
                <a:solidFill>
                  <a:schemeClr val="tx1"/>
                </a:solidFill>
                <a:latin typeface="MS PGothic" panose="020B0600070205080204" pitchFamily="34" charset="-128"/>
                <a:ea typeface="MS PGothic" panose="020B0600070205080204" pitchFamily="34" charset="-128"/>
                <a:cs typeface="Times New Roman" pitchFamily="18" charset="0"/>
              </a:rPr>
              <a:t>期的憂鬱有關</a:t>
            </a:r>
            <a:endParaRPr lang="en-US" sz="4000"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59395" name="Rectangle 3"/>
          <p:cNvSpPr>
            <a:spLocks noGrp="1" noChangeArrowheads="1"/>
          </p:cNvSpPr>
          <p:nvPr>
            <p:ph idx="1"/>
          </p:nvPr>
        </p:nvSpPr>
        <p:spPr/>
        <p:txBody>
          <a:bodyPr/>
          <a:lstStyle/>
          <a:p>
            <a:pPr>
              <a:buFont typeface="Wingdings" panose="05000000000000000000" pitchFamily="2" charset="2"/>
              <a:buChar char="l"/>
              <a:defRPr/>
            </a:pPr>
            <a:r>
              <a:rPr lang="zh-TW" altLang="en-US" sz="2800" b="1" dirty="0" smtClean="0">
                <a:latin typeface="MS Gothic" panose="020B0609070205080204" pitchFamily="49" charset="-128"/>
                <a:ea typeface="MS Gothic" panose="020B0609070205080204" pitchFamily="49" charset="-128"/>
                <a:cs typeface="Times New Roman" pitchFamily="18" charset="0"/>
              </a:rPr>
              <a:t>每星期從海產中攝取</a:t>
            </a:r>
            <a:r>
              <a:rPr lang="en-US" altLang="zh-TW" sz="2800" b="1" dirty="0" smtClean="0">
                <a:latin typeface="MS Gothic" panose="020B0609070205080204" pitchFamily="49" charset="-128"/>
                <a:ea typeface="MS Gothic" panose="020B0609070205080204" pitchFamily="49" charset="-128"/>
                <a:cs typeface="Times New Roman" pitchFamily="18" charset="0"/>
              </a:rPr>
              <a:t>1,500</a:t>
            </a:r>
            <a:r>
              <a:rPr lang="zh-TW" altLang="en-US" sz="2800" b="1" dirty="0" smtClean="0">
                <a:latin typeface="MS Gothic" panose="020B0609070205080204" pitchFamily="49" charset="-128"/>
                <a:ea typeface="MS Gothic" panose="020B0609070205080204" pitchFamily="49" charset="-128"/>
                <a:cs typeface="Times New Roman" pitchFamily="18" charset="0"/>
              </a:rPr>
              <a:t>毫克</a:t>
            </a:r>
            <a:r>
              <a:rPr lang="en-US" altLang="zh-TW" sz="2800" b="1" dirty="0" smtClean="0">
                <a:latin typeface="MS Gothic" panose="020B0609070205080204" pitchFamily="49" charset="-128"/>
                <a:ea typeface="MS Gothic" panose="020B0609070205080204" pitchFamily="49" charset="-128"/>
                <a:cs typeface="Times New Roman" pitchFamily="18" charset="0"/>
              </a:rPr>
              <a:t>omega-3</a:t>
            </a:r>
            <a:r>
              <a:rPr lang="zh-TW" altLang="en-US" sz="2800" b="1" dirty="0" smtClean="0">
                <a:latin typeface="MS Gothic" panose="020B0609070205080204" pitchFamily="49" charset="-128"/>
                <a:ea typeface="MS Gothic" panose="020B0609070205080204" pitchFamily="49" charset="-128"/>
                <a:cs typeface="Times New Roman" pitchFamily="18" charset="0"/>
              </a:rPr>
              <a:t>的婦女與不攝取</a:t>
            </a:r>
            <a:r>
              <a:rPr lang="en-US" altLang="zh-TW" sz="2800" b="1" dirty="0" smtClean="0">
                <a:latin typeface="MS Gothic" panose="020B0609070205080204" pitchFamily="49" charset="-128"/>
                <a:ea typeface="MS Gothic" panose="020B0609070205080204" pitchFamily="49" charset="-128"/>
                <a:cs typeface="Times New Roman" pitchFamily="18" charset="0"/>
              </a:rPr>
              <a:t>omega-3</a:t>
            </a:r>
            <a:r>
              <a:rPr lang="zh-TW" altLang="en-US" sz="2800" b="1" dirty="0" smtClean="0">
                <a:latin typeface="MS Gothic" panose="020B0609070205080204" pitchFamily="49" charset="-128"/>
                <a:ea typeface="MS Gothic" panose="020B0609070205080204" pitchFamily="49" charset="-128"/>
                <a:cs typeface="Times New Roman" pitchFamily="18" charset="0"/>
              </a:rPr>
              <a:t>者相比，較不容易有憂鬱症狀產生</a:t>
            </a:r>
            <a:endParaRPr lang="en-US" b="1" dirty="0" smtClean="0">
              <a:latin typeface="MS Gothic" panose="020B0609070205080204" pitchFamily="49" charset="-128"/>
              <a:ea typeface="MS Gothic" panose="020B0609070205080204" pitchFamily="49" charset="-128"/>
              <a:cs typeface="Times New Roman" pitchFamily="18" charset="0"/>
            </a:endParaRPr>
          </a:p>
          <a:p>
            <a:pPr>
              <a:buFont typeface="Wingdings" pitchFamily="2" charset="2"/>
              <a:buChar char="n"/>
              <a:defRPr/>
            </a:pPr>
            <a:endParaRPr lang="en-US" b="1" dirty="0" smtClean="0">
              <a:latin typeface="MS Gothic" panose="020B0609070205080204" pitchFamily="49" charset="-128"/>
              <a:ea typeface="MS Gothic" panose="020B0609070205080204" pitchFamily="49" charset="-128"/>
              <a:cs typeface="Times New Roman" pitchFamily="18" charset="0"/>
            </a:endParaRPr>
          </a:p>
          <a:p>
            <a:pPr>
              <a:buFont typeface="Wingdings" pitchFamily="2" charset="2"/>
              <a:buNone/>
              <a:defRPr/>
            </a:pPr>
            <a:r>
              <a:rPr lang="en-US" sz="2400" b="1" dirty="0" smtClean="0">
                <a:latin typeface="MS Gothic" panose="020B0609070205080204" pitchFamily="49" charset="-128"/>
                <a:ea typeface="MS Gothic" panose="020B0609070205080204" pitchFamily="49" charset="-128"/>
                <a:cs typeface="Times New Roman" pitchFamily="18" charset="0"/>
              </a:rPr>
              <a:t>	Avon Longitudinal Study of Parents and Children.  Epidemiology 2009, Jul; 20(4); 598-603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zh-TW" altLang="en-US" b="1">
                <a:solidFill>
                  <a:schemeClr val="tx1"/>
                </a:solidFill>
                <a:latin typeface="MS PGothic" panose="020B0600070205080204" pitchFamily="34" charset="-128"/>
                <a:ea typeface="MS PGothic" panose="020B0600070205080204" pitchFamily="34" charset="-128"/>
                <a:cs typeface="Times New Roman" pitchFamily="18" charset="0"/>
              </a:rPr>
              <a:t>懷孕階段</a:t>
            </a:r>
          </a:p>
        </p:txBody>
      </p:sp>
      <p:sp>
        <p:nvSpPr>
          <p:cNvPr id="32771" name="Rectangle 3"/>
          <p:cNvSpPr>
            <a:spLocks noGrp="1" noChangeArrowheads="1"/>
          </p:cNvSpPr>
          <p:nvPr>
            <p:ph idx="1"/>
          </p:nvPr>
        </p:nvSpPr>
        <p:spPr/>
        <p:txBody>
          <a:bodyPr/>
          <a:lstStyle/>
          <a:p>
            <a:pPr>
              <a:buFont typeface="Wingdings" panose="05000000000000000000" pitchFamily="2" charset="2"/>
              <a:buChar char="l"/>
            </a:pPr>
            <a:r>
              <a:rPr lang="zh-TW" altLang="en-US" sz="2800" b="1" dirty="0" smtClean="0">
                <a:latin typeface="MS PGothic" pitchFamily="34" charset="-128"/>
                <a:ea typeface="MS PGothic" pitchFamily="34" charset="-128"/>
                <a:cs typeface="Times New Roman" pitchFamily="18" charset="0"/>
              </a:rPr>
              <a:t>懷孕期間攝取較多的</a:t>
            </a:r>
            <a:r>
              <a:rPr lang="en-US" altLang="zh-TW" sz="2800" b="1" dirty="0" smtClean="0">
                <a:latin typeface="MS PGothic" pitchFamily="34" charset="-128"/>
                <a:ea typeface="MS PGothic" pitchFamily="34" charset="-128"/>
                <a:cs typeface="Times New Roman" pitchFamily="18" charset="0"/>
              </a:rPr>
              <a:t>DHA/EPA(</a:t>
            </a:r>
            <a:r>
              <a:rPr lang="zh-TW" altLang="en-US" sz="2800" b="1" dirty="0" smtClean="0">
                <a:latin typeface="MS PGothic" pitchFamily="34" charset="-128"/>
                <a:ea typeface="MS PGothic" pitchFamily="34" charset="-128"/>
                <a:cs typeface="Times New Roman" pitchFamily="18" charset="0"/>
              </a:rPr>
              <a:t>每天</a:t>
            </a:r>
            <a:r>
              <a:rPr lang="en-US" altLang="zh-TW" sz="2800" b="1" dirty="0" smtClean="0">
                <a:latin typeface="MS PGothic" pitchFamily="34" charset="-128"/>
                <a:ea typeface="MS PGothic" pitchFamily="34" charset="-128"/>
                <a:cs typeface="Times New Roman" pitchFamily="18" charset="0"/>
              </a:rPr>
              <a:t>150</a:t>
            </a:r>
            <a:r>
              <a:rPr lang="zh-TW" altLang="en-US" sz="2800" b="1" dirty="0" smtClean="0">
                <a:latin typeface="MS PGothic" pitchFamily="34" charset="-128"/>
                <a:ea typeface="MS PGothic" pitchFamily="34" charset="-128"/>
                <a:cs typeface="Times New Roman" pitchFamily="18" charset="0"/>
              </a:rPr>
              <a:t>毫克</a:t>
            </a:r>
            <a:r>
              <a:rPr lang="en-US" altLang="zh-TW" sz="2800" b="1" dirty="0" smtClean="0">
                <a:latin typeface="MS PGothic" pitchFamily="34" charset="-128"/>
                <a:ea typeface="MS PGothic" pitchFamily="34" charset="-128"/>
                <a:cs typeface="Times New Roman" pitchFamily="18" charset="0"/>
              </a:rPr>
              <a:t>)</a:t>
            </a:r>
            <a:r>
              <a:rPr lang="zh-TW" altLang="en-US" sz="2800" b="1" dirty="0" smtClean="0">
                <a:latin typeface="MS PGothic" pitchFamily="34" charset="-128"/>
                <a:ea typeface="MS PGothic" pitchFamily="34" charset="-128"/>
                <a:cs typeface="Times New Roman" pitchFamily="18" charset="0"/>
              </a:rPr>
              <a:t>會讓初生嬰兒的體重較重，並且減少早產的機率</a:t>
            </a:r>
          </a:p>
          <a:p>
            <a:pPr>
              <a:buFont typeface="Wingdings" pitchFamily="2" charset="2"/>
              <a:buNone/>
            </a:pPr>
            <a:endParaRPr lang="zh-TW" altLang="en-US" b="1" dirty="0" smtClean="0">
              <a:latin typeface="MS PGothic" pitchFamily="34" charset="-128"/>
              <a:ea typeface="MS PGothic" pitchFamily="34" charset="-128"/>
              <a:cs typeface="Times New Roman" pitchFamily="18" charset="0"/>
            </a:endParaRPr>
          </a:p>
          <a:p>
            <a:pPr>
              <a:buFont typeface="Wingdings" pitchFamily="2" charset="2"/>
              <a:buNone/>
            </a:pPr>
            <a:r>
              <a:rPr lang="zh-TW" altLang="en-US" sz="1400" b="1" dirty="0" smtClean="0">
                <a:latin typeface="MS PGothic" pitchFamily="34" charset="-128"/>
                <a:ea typeface="MS PGothic" pitchFamily="34" charset="-128"/>
                <a:cs typeface="Times New Roman" pitchFamily="18" charset="0"/>
              </a:rPr>
              <a:t>	</a:t>
            </a:r>
            <a:r>
              <a:rPr lang="en-US" altLang="zh-TW" sz="1600" b="1" dirty="0" smtClean="0">
                <a:latin typeface="MS PGothic" pitchFamily="34" charset="-128"/>
                <a:ea typeface="MS PGothic" pitchFamily="34" charset="-128"/>
                <a:cs typeface="Times New Roman" pitchFamily="18" charset="0"/>
              </a:rPr>
              <a:t>Lucas, M. Gestational age and birth weight in relation to n-3 fatty acids among Inuit. Lipids. 39:617-626, 2004.</a:t>
            </a:r>
          </a:p>
          <a:p>
            <a:pPr>
              <a:buFont typeface="Wingdings" pitchFamily="2" charset="2"/>
              <a:buNone/>
            </a:pPr>
            <a:endParaRPr lang="en-US" altLang="zh-TW" sz="1600" b="1" dirty="0" smtClean="0">
              <a:latin typeface="MS PGothic" pitchFamily="34" charset="-128"/>
              <a:ea typeface="MS PGothic" pitchFamily="34" charset="-128"/>
              <a:cs typeface="Times New Roman" pitchFamily="18" charset="0"/>
            </a:endParaRPr>
          </a:p>
          <a:p>
            <a:pPr>
              <a:buFont typeface="Wingdings" pitchFamily="2" charset="2"/>
              <a:buNone/>
            </a:pPr>
            <a:r>
              <a:rPr lang="en-US" altLang="zh-TW" sz="1600" b="1" dirty="0" smtClean="0">
                <a:latin typeface="MS PGothic" pitchFamily="34" charset="-128"/>
                <a:ea typeface="MS PGothic" pitchFamily="34" charset="-128"/>
                <a:cs typeface="Times New Roman" pitchFamily="18" charset="0"/>
              </a:rPr>
              <a:t>	Olsen, S.F., Low consumption of seafood in early pregnancy as a risk factor for preterm delivery.  BMJ. 324:1-5, 2002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哺乳</a:t>
            </a:r>
            <a:r>
              <a:rPr lang="en-US" altLang="zh-TW" b="1" dirty="0">
                <a:solidFill>
                  <a:schemeClr val="tx1"/>
                </a:solidFill>
                <a:latin typeface="MS PGothic" panose="020B0600070205080204" pitchFamily="34" charset="-128"/>
                <a:ea typeface="MS PGothic" panose="020B0600070205080204" pitchFamily="34" charset="-128"/>
                <a:cs typeface="Times New Roman" pitchFamily="18" charset="0"/>
              </a:rPr>
              <a:t>/</a:t>
            </a:r>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嬰兒階段</a:t>
            </a:r>
            <a:endParaRPr lang="en-US"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34819" name="Rectangle 3"/>
          <p:cNvSpPr>
            <a:spLocks noGrp="1" noChangeArrowheads="1"/>
          </p:cNvSpPr>
          <p:nvPr>
            <p:ph idx="1"/>
          </p:nvPr>
        </p:nvSpPr>
        <p:spPr/>
        <p:txBody>
          <a:bodyPr>
            <a:normAutofit/>
          </a:bodyPr>
          <a:lstStyle/>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母乳中的</a:t>
            </a:r>
            <a:r>
              <a:rPr lang="en-US" altLang="zh-TW" sz="2800" b="1" dirty="0" smtClean="0">
                <a:latin typeface="MS PGothic" panose="020B0600070205080204" pitchFamily="34" charset="-128"/>
                <a:ea typeface="MS PGothic" panose="020B0600070205080204" pitchFamily="34" charset="-128"/>
                <a:cs typeface="Times New Roman" pitchFamily="18" charset="0"/>
              </a:rPr>
              <a:t>DHA</a:t>
            </a:r>
            <a:r>
              <a:rPr lang="zh-TW" altLang="en-US" sz="2800" b="1" dirty="0" smtClean="0">
                <a:latin typeface="MS PGothic" panose="020B0600070205080204" pitchFamily="34" charset="-128"/>
                <a:ea typeface="MS PGothic" panose="020B0600070205080204" pitchFamily="34" charset="-128"/>
                <a:cs typeface="Times New Roman" pitchFamily="18" charset="0"/>
              </a:rPr>
              <a:t>含量相當低，因為哺乳婦女約</a:t>
            </a:r>
            <a:r>
              <a:rPr lang="en-US" altLang="zh-TW" sz="2800" b="1" dirty="0" smtClean="0">
                <a:latin typeface="MS PGothic" panose="020B0600070205080204" pitchFamily="34" charset="-128"/>
                <a:ea typeface="MS PGothic" panose="020B0600070205080204" pitchFamily="34" charset="-128"/>
                <a:cs typeface="Times New Roman" pitchFamily="18" charset="0"/>
              </a:rPr>
              <a:t>10</a:t>
            </a:r>
            <a:r>
              <a:rPr lang="zh-TW" altLang="en-US" sz="2800" b="1" dirty="0" smtClean="0">
                <a:latin typeface="MS PGothic" panose="020B0600070205080204" pitchFamily="34" charset="-128"/>
                <a:ea typeface="MS PGothic" panose="020B0600070205080204" pitchFamily="34" charset="-128"/>
                <a:cs typeface="Times New Roman" pitchFamily="18" charset="0"/>
              </a:rPr>
              <a:t>天才吃一次魚 </a:t>
            </a:r>
            <a:r>
              <a:rPr lang="en-US" altLang="zh-TW" sz="2800" b="1" dirty="0" smtClean="0">
                <a:latin typeface="MS PGothic" panose="020B0600070205080204" pitchFamily="34" charset="-128"/>
                <a:ea typeface="MS PGothic" panose="020B0600070205080204" pitchFamily="34" charset="-128"/>
                <a:cs typeface="Times New Roman" pitchFamily="18" charset="0"/>
              </a:rPr>
              <a:t>(</a:t>
            </a:r>
            <a:r>
              <a:rPr lang="zh-TW" altLang="en-US" sz="2800" b="1" dirty="0" smtClean="0">
                <a:latin typeface="MS PGothic" panose="020B0600070205080204" pitchFamily="34" charset="-128"/>
                <a:ea typeface="MS PGothic" panose="020B0600070205080204" pitchFamily="34" charset="-128"/>
                <a:cs typeface="Times New Roman" pitchFamily="18" charset="0"/>
              </a:rPr>
              <a:t>平均一天</a:t>
            </a:r>
            <a:r>
              <a:rPr lang="en-US" altLang="zh-TW" sz="2800" b="1" dirty="0" smtClean="0">
                <a:latin typeface="MS PGothic" panose="020B0600070205080204" pitchFamily="34" charset="-128"/>
                <a:ea typeface="MS PGothic" panose="020B0600070205080204" pitchFamily="34" charset="-128"/>
                <a:cs typeface="Times New Roman" pitchFamily="18" charset="0"/>
              </a:rPr>
              <a:t>80</a:t>
            </a:r>
            <a:r>
              <a:rPr lang="zh-TW" altLang="en-US" sz="2800" b="1" dirty="0" smtClean="0">
                <a:latin typeface="MS PGothic" panose="020B0600070205080204" pitchFamily="34" charset="-128"/>
                <a:ea typeface="MS PGothic" panose="020B0600070205080204" pitchFamily="34" charset="-128"/>
                <a:cs typeface="Times New Roman" pitchFamily="18" charset="0"/>
              </a:rPr>
              <a:t>毫克</a:t>
            </a:r>
            <a:r>
              <a:rPr lang="en-US" altLang="zh-TW" sz="2800" b="1" dirty="0" smtClean="0">
                <a:latin typeface="MS PGothic" panose="020B0600070205080204" pitchFamily="34" charset="-128"/>
                <a:ea typeface="MS PGothic" panose="020B0600070205080204" pitchFamily="34" charset="-128"/>
                <a:cs typeface="Times New Roman" pitchFamily="18" charset="0"/>
              </a:rPr>
              <a:t>)</a:t>
            </a:r>
          </a:p>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每天食用</a:t>
            </a:r>
            <a:r>
              <a:rPr lang="en-US" altLang="zh-TW" sz="2800" b="1" dirty="0" smtClean="0">
                <a:latin typeface="MS PGothic" panose="020B0600070205080204" pitchFamily="34" charset="-128"/>
                <a:ea typeface="MS PGothic" panose="020B0600070205080204" pitchFamily="34" charset="-128"/>
                <a:cs typeface="Times New Roman" pitchFamily="18" charset="0"/>
              </a:rPr>
              <a:t>11,000</a:t>
            </a:r>
            <a:r>
              <a:rPr lang="zh-TW" altLang="en-US" sz="2800" b="1" dirty="0" smtClean="0">
                <a:latin typeface="MS PGothic" panose="020B0600070205080204" pitchFamily="34" charset="-128"/>
                <a:ea typeface="MS PGothic" panose="020B0600070205080204" pitchFamily="34" charset="-128"/>
                <a:cs typeface="Times New Roman" pitchFamily="18" charset="0"/>
              </a:rPr>
              <a:t>毫克</a:t>
            </a:r>
            <a:r>
              <a:rPr lang="en-US" altLang="zh-TW" sz="2800" b="1" dirty="0" smtClean="0">
                <a:latin typeface="MS PGothic" panose="020B0600070205080204" pitchFamily="34" charset="-128"/>
                <a:ea typeface="MS PGothic" panose="020B0600070205080204" pitchFamily="34" charset="-128"/>
                <a:cs typeface="Times New Roman" pitchFamily="18" charset="0"/>
              </a:rPr>
              <a:t>ALA</a:t>
            </a:r>
            <a:r>
              <a:rPr lang="zh-TW" altLang="en-US" sz="2800" b="1" dirty="0" smtClean="0">
                <a:latin typeface="MS PGothic" panose="020B0600070205080204" pitchFamily="34" charset="-128"/>
                <a:ea typeface="MS PGothic" panose="020B0600070205080204" pitchFamily="34" charset="-128"/>
                <a:cs typeface="Times New Roman" pitchFamily="18" charset="0"/>
              </a:rPr>
              <a:t>的婦女，其母乳中</a:t>
            </a:r>
            <a:r>
              <a:rPr lang="en-US" altLang="zh-TW" sz="2800" b="1" dirty="0" smtClean="0">
                <a:latin typeface="MS PGothic" panose="020B0600070205080204" pitchFamily="34" charset="-128"/>
                <a:ea typeface="MS PGothic" panose="020B0600070205080204" pitchFamily="34" charset="-128"/>
                <a:cs typeface="Times New Roman" pitchFamily="18" charset="0"/>
              </a:rPr>
              <a:t>DHA</a:t>
            </a:r>
            <a:r>
              <a:rPr lang="zh-TW" altLang="en-US" sz="2800" b="1" dirty="0" smtClean="0">
                <a:latin typeface="MS PGothic" panose="020B0600070205080204" pitchFamily="34" charset="-128"/>
                <a:ea typeface="MS PGothic" panose="020B0600070205080204" pitchFamily="34" charset="-128"/>
                <a:cs typeface="Times New Roman" pitchFamily="18" charset="0"/>
              </a:rPr>
              <a:t>含量仍低</a:t>
            </a:r>
          </a:p>
          <a:p>
            <a:pPr>
              <a:buFont typeface="Wingdings" panose="05000000000000000000" pitchFamily="2" charset="2"/>
              <a:buChar char="l"/>
              <a:defRPr/>
            </a:pPr>
            <a:r>
              <a:rPr lang="zh-TW" altLang="en-US" sz="2800" b="1" dirty="0" smtClean="0">
                <a:latin typeface="MS PGothic" panose="020B0600070205080204" pitchFamily="34" charset="-128"/>
                <a:ea typeface="MS PGothic" panose="020B0600070205080204" pitchFamily="34" charset="-128"/>
                <a:cs typeface="Times New Roman" pitchFamily="18" charset="0"/>
              </a:rPr>
              <a:t>每天服用</a:t>
            </a:r>
            <a:r>
              <a:rPr lang="en-US" altLang="zh-TW" sz="2800" b="1" dirty="0" smtClean="0">
                <a:latin typeface="MS PGothic" panose="020B0600070205080204" pitchFamily="34" charset="-128"/>
                <a:ea typeface="MS PGothic" panose="020B0600070205080204" pitchFamily="34" charset="-128"/>
                <a:cs typeface="Times New Roman" pitchFamily="18" charset="0"/>
              </a:rPr>
              <a:t>300</a:t>
            </a:r>
            <a:r>
              <a:rPr lang="zh-TW" altLang="en-US" sz="2800" b="1" dirty="0" smtClean="0">
                <a:latin typeface="MS PGothic" panose="020B0600070205080204" pitchFamily="34" charset="-128"/>
                <a:ea typeface="MS PGothic" panose="020B0600070205080204" pitchFamily="34" charset="-128"/>
                <a:cs typeface="Times New Roman" pitchFamily="18" charset="0"/>
              </a:rPr>
              <a:t>毫克</a:t>
            </a:r>
            <a:r>
              <a:rPr lang="en-US" altLang="zh-TW" sz="2800" b="1" dirty="0" smtClean="0">
                <a:latin typeface="MS PGothic" panose="020B0600070205080204" pitchFamily="34" charset="-128"/>
                <a:ea typeface="MS PGothic" panose="020B0600070205080204" pitchFamily="34" charset="-128"/>
                <a:cs typeface="Times New Roman" pitchFamily="18" charset="0"/>
              </a:rPr>
              <a:t>DHA</a:t>
            </a:r>
            <a:r>
              <a:rPr lang="zh-TW" altLang="en-US" sz="2800" b="1" dirty="0" smtClean="0">
                <a:latin typeface="MS PGothic" panose="020B0600070205080204" pitchFamily="34" charset="-128"/>
                <a:ea typeface="MS PGothic" panose="020B0600070205080204" pitchFamily="34" charset="-128"/>
                <a:cs typeface="Times New Roman" pitchFamily="18" charset="0"/>
              </a:rPr>
              <a:t>，</a:t>
            </a:r>
            <a:r>
              <a:rPr lang="zh-TW" altLang="en-US" sz="2800" b="1" dirty="0">
                <a:latin typeface="MS PGothic" panose="020B0600070205080204" pitchFamily="34" charset="-128"/>
                <a:ea typeface="MS PGothic" panose="020B0600070205080204" pitchFamily="34" charset="-128"/>
                <a:cs typeface="Times New Roman" pitchFamily="18" charset="0"/>
              </a:rPr>
              <a:t>可</a:t>
            </a:r>
            <a:r>
              <a:rPr lang="zh-TW" altLang="en-US" sz="2800" b="1" dirty="0" smtClean="0">
                <a:latin typeface="MS PGothic" panose="020B0600070205080204" pitchFamily="34" charset="-128"/>
                <a:ea typeface="MS PGothic" panose="020B0600070205080204" pitchFamily="34" charset="-128"/>
                <a:cs typeface="Times New Roman" pitchFamily="18" charset="0"/>
              </a:rPr>
              <a:t>增加母乳脂肪中</a:t>
            </a:r>
            <a:r>
              <a:rPr lang="en-US" altLang="zh-TW" sz="2800" b="1" dirty="0" smtClean="0">
                <a:latin typeface="MS PGothic" panose="020B0600070205080204" pitchFamily="34" charset="-128"/>
                <a:ea typeface="MS PGothic" panose="020B0600070205080204" pitchFamily="34" charset="-128"/>
                <a:cs typeface="Times New Roman" pitchFamily="18" charset="0"/>
              </a:rPr>
              <a:t>DHA</a:t>
            </a:r>
            <a:r>
              <a:rPr lang="zh-TW" altLang="en-US" sz="2800" b="1" dirty="0" smtClean="0">
                <a:latin typeface="MS PGothic" panose="020B0600070205080204" pitchFamily="34" charset="-128"/>
                <a:ea typeface="MS PGothic" panose="020B0600070205080204" pitchFamily="34" charset="-128"/>
                <a:cs typeface="Times New Roman" pitchFamily="18" charset="0"/>
              </a:rPr>
              <a:t>含量從</a:t>
            </a:r>
            <a:r>
              <a:rPr lang="en-US" altLang="zh-TW" sz="2800" b="1" dirty="0" smtClean="0">
                <a:latin typeface="MS PGothic" panose="020B0600070205080204" pitchFamily="34" charset="-128"/>
                <a:ea typeface="MS PGothic" panose="020B0600070205080204" pitchFamily="34" charset="-128"/>
                <a:cs typeface="Times New Roman" pitchFamily="18" charset="0"/>
              </a:rPr>
              <a:t>0.14%</a:t>
            </a:r>
            <a:r>
              <a:rPr lang="zh-TW" altLang="en-US" sz="2800" b="1" dirty="0" smtClean="0">
                <a:latin typeface="MS PGothic" panose="020B0600070205080204" pitchFamily="34" charset="-128"/>
                <a:ea typeface="MS PGothic" panose="020B0600070205080204" pitchFamily="34" charset="-128"/>
                <a:cs typeface="Times New Roman" pitchFamily="18" charset="0"/>
              </a:rPr>
              <a:t>到</a:t>
            </a:r>
            <a:r>
              <a:rPr lang="en-US" altLang="zh-TW" sz="2800" b="1" dirty="0" smtClean="0">
                <a:latin typeface="MS PGothic" panose="020B0600070205080204" pitchFamily="34" charset="-128"/>
                <a:ea typeface="MS PGothic" panose="020B0600070205080204" pitchFamily="34" charset="-128"/>
                <a:cs typeface="Times New Roman" pitchFamily="18" charset="0"/>
              </a:rPr>
              <a:t>0.39%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哺乳</a:t>
            </a:r>
            <a:r>
              <a:rPr lang="en-US" altLang="zh-TW" b="1" dirty="0">
                <a:solidFill>
                  <a:schemeClr val="tx1"/>
                </a:solidFill>
                <a:latin typeface="MS PGothic" panose="020B0600070205080204" pitchFamily="34" charset="-128"/>
                <a:ea typeface="MS PGothic" panose="020B0600070205080204" pitchFamily="34" charset="-128"/>
                <a:cs typeface="Times New Roman" pitchFamily="18" charset="0"/>
              </a:rPr>
              <a:t>/</a:t>
            </a:r>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嬰兒階段</a:t>
            </a:r>
            <a:endParaRPr lang="en-US"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36867" name="Rectangle 3"/>
          <p:cNvSpPr>
            <a:spLocks noGrp="1" noChangeArrowheads="1"/>
          </p:cNvSpPr>
          <p:nvPr>
            <p:ph idx="1"/>
          </p:nvPr>
        </p:nvSpPr>
        <p:spPr>
          <a:noFill/>
          <a:ln>
            <a:noFill/>
          </a:ln>
          <a:effectLst/>
        </p:spPr>
        <p:txBody>
          <a:bodyPr vert="horz" wrap="square" lIns="91440" tIns="45720" rIns="91440" bIns="45720" numCol="1" anchor="t" anchorCtr="0" compatLnSpc="1">
            <a:prstTxWarp prst="textNoShape">
              <a:avLst/>
            </a:prstTxWarp>
            <a:normAutofit/>
          </a:bodyPr>
          <a:lstStyle/>
          <a:p>
            <a:pPr>
              <a:buFont typeface="Wingdings" panose="05000000000000000000" pitchFamily="2" charset="2"/>
              <a:buChar char="l"/>
            </a:pPr>
            <a:r>
              <a:rPr lang="zh-TW" altLang="en-US" sz="2800" b="1" dirty="0" smtClean="0">
                <a:latin typeface="MS PGothic" panose="020B0600070205080204" pitchFamily="34" charset="-128"/>
                <a:ea typeface="MS PGothic" panose="020B0600070205080204" pitchFamily="34" charset="-128"/>
                <a:cs typeface="Times New Roman" pitchFamily="18" charset="0"/>
              </a:rPr>
              <a:t>哺乳</a:t>
            </a:r>
            <a:r>
              <a:rPr lang="zh-TW" altLang="en-US" sz="2800" b="1" dirty="0">
                <a:latin typeface="MS PGothic" panose="020B0600070205080204" pitchFamily="34" charset="-128"/>
                <a:ea typeface="MS PGothic" panose="020B0600070205080204" pitchFamily="34" charset="-128"/>
                <a:cs typeface="Times New Roman" pitchFamily="18" charset="0"/>
              </a:rPr>
              <a:t>婦女攝取魚油</a:t>
            </a:r>
            <a:r>
              <a:rPr lang="en-US" altLang="zh-TW" sz="2800" b="1" dirty="0">
                <a:latin typeface="MS PGothic" panose="020B0600070205080204" pitchFamily="34" charset="-128"/>
                <a:ea typeface="MS PGothic" panose="020B0600070205080204" pitchFamily="34" charset="-128"/>
                <a:cs typeface="Times New Roman" pitchFamily="18" charset="0"/>
              </a:rPr>
              <a:t>EPA/DHA</a:t>
            </a:r>
            <a:r>
              <a:rPr lang="zh-TW" altLang="en-US" sz="2800" b="1" dirty="0">
                <a:latin typeface="MS PGothic" panose="020B0600070205080204" pitchFamily="34" charset="-128"/>
                <a:ea typeface="MS PGothic" panose="020B0600070205080204" pitchFamily="34" charset="-128"/>
                <a:cs typeface="Times New Roman" pitchFamily="18" charset="0"/>
              </a:rPr>
              <a:t>與嬰兒在</a:t>
            </a:r>
            <a:r>
              <a:rPr lang="en-US" altLang="zh-TW" sz="2800" b="1" dirty="0">
                <a:latin typeface="MS PGothic" panose="020B0600070205080204" pitchFamily="34" charset="-128"/>
                <a:ea typeface="MS PGothic" panose="020B0600070205080204" pitchFamily="34" charset="-128"/>
                <a:cs typeface="Times New Roman" pitchFamily="18" charset="0"/>
              </a:rPr>
              <a:t>4</a:t>
            </a:r>
            <a:r>
              <a:rPr lang="zh-TW" altLang="en-US" sz="2800" b="1" dirty="0">
                <a:latin typeface="MS PGothic" panose="020B0600070205080204" pitchFamily="34" charset="-128"/>
                <a:ea typeface="MS PGothic" panose="020B0600070205080204" pitchFamily="34" charset="-128"/>
                <a:cs typeface="Times New Roman" pitchFamily="18" charset="0"/>
              </a:rPr>
              <a:t>個月大時的視力有正相關</a:t>
            </a:r>
            <a:r>
              <a:rPr lang="en-US" sz="2800" b="1" dirty="0">
                <a:latin typeface="MS PGothic" panose="020B0600070205080204" pitchFamily="34" charset="-128"/>
                <a:ea typeface="MS PGothic" panose="020B0600070205080204" pitchFamily="34" charset="-128"/>
                <a:cs typeface="Times New Roman" pitchFamily="18" charset="0"/>
              </a:rPr>
              <a:t>	</a:t>
            </a:r>
          </a:p>
          <a:p>
            <a:pPr marL="0" indent="0">
              <a:buNone/>
            </a:pPr>
            <a:r>
              <a:rPr lang="en-US" sz="2800" b="1" dirty="0">
                <a:latin typeface="MS PGothic" panose="020B0600070205080204" pitchFamily="34" charset="-128"/>
                <a:ea typeface="MS PGothic" panose="020B0600070205080204" pitchFamily="34" charset="-128"/>
                <a:cs typeface="Times New Roman" pitchFamily="18" charset="0"/>
              </a:rPr>
              <a:t>	</a:t>
            </a:r>
            <a:endParaRPr lang="en-US" sz="2800" b="1" dirty="0" smtClean="0">
              <a:latin typeface="MS PGothic" panose="020B0600070205080204" pitchFamily="34" charset="-128"/>
              <a:ea typeface="MS PGothic" panose="020B0600070205080204" pitchFamily="34" charset="-128"/>
              <a:cs typeface="Times New Roman" pitchFamily="18" charset="0"/>
            </a:endParaRPr>
          </a:p>
          <a:p>
            <a:pPr marL="0" indent="0">
              <a:buNone/>
            </a:pPr>
            <a:r>
              <a:rPr lang="en-US" sz="2000" b="1" dirty="0" err="1" smtClean="0">
                <a:latin typeface="MS PGothic" panose="020B0600070205080204" pitchFamily="34" charset="-128"/>
                <a:ea typeface="MS PGothic" panose="020B0600070205080204" pitchFamily="34" charset="-128"/>
                <a:cs typeface="Times New Roman" pitchFamily="18" charset="0"/>
              </a:rPr>
              <a:t>Lauritzen</a:t>
            </a:r>
            <a:r>
              <a:rPr lang="en-US" sz="2000" b="1" dirty="0">
                <a:latin typeface="MS PGothic" panose="020B0600070205080204" pitchFamily="34" charset="-128"/>
                <a:ea typeface="MS PGothic" panose="020B0600070205080204" pitchFamily="34" charset="-128"/>
                <a:cs typeface="Times New Roman" pitchFamily="18" charset="0"/>
              </a:rPr>
              <a:t>, L. Maternal fish oil supplementation in lactation: effect on visual acuity and n-3 fatty acid content of infant erythrocytes.  Lipids. 38(3): 195-206, </a:t>
            </a:r>
            <a:r>
              <a:rPr lang="en-US" sz="2000" b="1" dirty="0" smtClean="0">
                <a:latin typeface="MS PGothic" panose="020B0600070205080204" pitchFamily="34" charset="-128"/>
                <a:ea typeface="MS PGothic" panose="020B0600070205080204" pitchFamily="34" charset="-128"/>
                <a:cs typeface="Times New Roman" pitchFamily="18" charset="0"/>
              </a:rPr>
              <a:t>2004</a:t>
            </a:r>
            <a:endParaRPr lang="en-US" sz="2000" b="1" dirty="0">
              <a:latin typeface="MS PGothic" panose="020B0600070205080204" pitchFamily="34" charset="-128"/>
              <a:ea typeface="MS PGothic" panose="020B0600070205080204"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兒童階段</a:t>
            </a:r>
            <a:endParaRPr lang="en-US"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37891" name="Rectangle 3"/>
          <p:cNvSpPr>
            <a:spLocks noGrp="1" noChangeArrowheads="1"/>
          </p:cNvSpPr>
          <p:nvPr>
            <p:ph idx="1"/>
          </p:nvPr>
        </p:nvSpPr>
        <p:spPr/>
        <p:txBody>
          <a:bodyPr>
            <a:normAutofit/>
          </a:bodyPr>
          <a:lstStyle/>
          <a:p>
            <a:pPr>
              <a:buFont typeface="Wingdings" panose="05000000000000000000" pitchFamily="2" charset="2"/>
              <a:buChar char="l"/>
              <a:defRPr/>
            </a:pPr>
            <a:r>
              <a:rPr lang="zh-TW" altLang="en-US" sz="3000" b="1" dirty="0" smtClean="0">
                <a:latin typeface="MS PGothic" panose="020B0600070205080204" pitchFamily="34" charset="-128"/>
                <a:ea typeface="MS PGothic" panose="020B0600070205080204" pitchFamily="34" charset="-128"/>
                <a:cs typeface="Times New Roman" pitchFamily="18" charset="0"/>
              </a:rPr>
              <a:t>過動兒的血液中</a:t>
            </a:r>
            <a:r>
              <a:rPr lang="en-US" altLang="zh-TW" sz="3000" b="1" dirty="0" smtClean="0">
                <a:latin typeface="MS PGothic" panose="020B0600070205080204" pitchFamily="34" charset="-128"/>
                <a:ea typeface="MS PGothic" panose="020B0600070205080204" pitchFamily="34" charset="-128"/>
                <a:cs typeface="Times New Roman" pitchFamily="18" charset="0"/>
              </a:rPr>
              <a:t>DHA</a:t>
            </a:r>
            <a:r>
              <a:rPr lang="zh-TW" altLang="en-US" sz="3000" b="1" dirty="0" smtClean="0">
                <a:latin typeface="MS PGothic" panose="020B0600070205080204" pitchFamily="34" charset="-128"/>
                <a:ea typeface="MS PGothic" panose="020B0600070205080204" pitchFamily="34" charset="-128"/>
                <a:cs typeface="Times New Roman" pitchFamily="18" charset="0"/>
              </a:rPr>
              <a:t>含量較低</a:t>
            </a:r>
            <a:endParaRPr lang="en-US" altLang="zh-TW" sz="3000" b="1" dirty="0" smtClean="0">
              <a:latin typeface="MS PGothic" panose="020B0600070205080204" pitchFamily="34" charset="-128"/>
              <a:ea typeface="MS PGothic" panose="020B0600070205080204" pitchFamily="34" charset="-128"/>
              <a:cs typeface="Times New Roman" pitchFamily="18" charset="0"/>
            </a:endParaRPr>
          </a:p>
          <a:p>
            <a:pPr>
              <a:buFont typeface="Wingdings" panose="05000000000000000000" pitchFamily="2" charset="2"/>
              <a:buChar char="l"/>
              <a:defRPr/>
            </a:pPr>
            <a:r>
              <a:rPr lang="zh-TW" altLang="en-US" sz="3000" b="1" dirty="0" smtClean="0">
                <a:latin typeface="MS PGothic" panose="020B0600070205080204" pitchFamily="34" charset="-128"/>
                <a:ea typeface="MS PGothic" panose="020B0600070205080204" pitchFamily="34" charset="-128"/>
                <a:cs typeface="Times New Roman" pitchFamily="18" charset="0"/>
              </a:rPr>
              <a:t>一項研究中使用</a:t>
            </a:r>
            <a:r>
              <a:rPr lang="en-US" altLang="zh-TW" sz="3000" b="1" dirty="0" smtClean="0">
                <a:latin typeface="MS PGothic" panose="020B0600070205080204" pitchFamily="34" charset="-128"/>
                <a:ea typeface="MS PGothic" panose="020B0600070205080204" pitchFamily="34" charset="-128"/>
                <a:cs typeface="Times New Roman" pitchFamily="18" charset="0"/>
              </a:rPr>
              <a:t>omega-3</a:t>
            </a:r>
            <a:r>
              <a:rPr lang="zh-TW" altLang="en-US" sz="3000" b="1" dirty="0" smtClean="0">
                <a:latin typeface="MS PGothic" panose="020B0600070205080204" pitchFamily="34" charset="-128"/>
                <a:ea typeface="MS PGothic" panose="020B0600070205080204" pitchFamily="34" charset="-128"/>
                <a:cs typeface="Times New Roman" pitchFamily="18" charset="0"/>
              </a:rPr>
              <a:t>的功能性食物來源提供</a:t>
            </a:r>
            <a:r>
              <a:rPr lang="en-US" altLang="zh-TW" sz="3000" b="1" dirty="0" smtClean="0">
                <a:latin typeface="MS PGothic" panose="020B0600070205080204" pitchFamily="34" charset="-128"/>
                <a:ea typeface="MS PGothic" panose="020B0600070205080204" pitchFamily="34" charset="-128"/>
                <a:cs typeface="Times New Roman" pitchFamily="18" charset="0"/>
              </a:rPr>
              <a:t>514</a:t>
            </a:r>
            <a:r>
              <a:rPr lang="zh-TW" altLang="en-US" sz="3000" b="1" dirty="0" smtClean="0">
                <a:latin typeface="MS PGothic" panose="020B0600070205080204" pitchFamily="34" charset="-128"/>
                <a:ea typeface="MS PGothic" panose="020B0600070205080204" pitchFamily="34" charset="-128"/>
                <a:cs typeface="Times New Roman" pitchFamily="18" charset="0"/>
              </a:rPr>
              <a:t>毫克的</a:t>
            </a:r>
            <a:r>
              <a:rPr lang="en-US" altLang="zh-TW" sz="3000" b="1" dirty="0" smtClean="0">
                <a:latin typeface="MS PGothic" panose="020B0600070205080204" pitchFamily="34" charset="-128"/>
                <a:ea typeface="MS PGothic" panose="020B0600070205080204" pitchFamily="34" charset="-128"/>
                <a:cs typeface="Times New Roman" pitchFamily="18" charset="0"/>
              </a:rPr>
              <a:t>DHA</a:t>
            </a:r>
            <a:r>
              <a:rPr lang="zh-TW" altLang="en-US" sz="3000" b="1" dirty="0" smtClean="0">
                <a:latin typeface="MS PGothic" panose="020B0600070205080204" pitchFamily="34" charset="-128"/>
                <a:ea typeface="MS PGothic" panose="020B0600070205080204" pitchFamily="34" charset="-128"/>
                <a:cs typeface="Times New Roman" pitchFamily="18" charset="0"/>
              </a:rPr>
              <a:t>與</a:t>
            </a:r>
            <a:r>
              <a:rPr lang="en-US" altLang="zh-TW" sz="3000" b="1" dirty="0" smtClean="0">
                <a:latin typeface="MS PGothic" panose="020B0600070205080204" pitchFamily="34" charset="-128"/>
                <a:ea typeface="MS PGothic" panose="020B0600070205080204" pitchFamily="34" charset="-128"/>
                <a:cs typeface="Times New Roman" pitchFamily="18" charset="0"/>
              </a:rPr>
              <a:t>100</a:t>
            </a:r>
            <a:r>
              <a:rPr lang="zh-TW" altLang="en-US" sz="3000" b="1" dirty="0" smtClean="0">
                <a:latin typeface="MS PGothic" panose="020B0600070205080204" pitchFamily="34" charset="-128"/>
                <a:ea typeface="MS PGothic" panose="020B0600070205080204" pitchFamily="34" charset="-128"/>
                <a:cs typeface="Times New Roman" pitchFamily="18" charset="0"/>
              </a:rPr>
              <a:t>毫克的</a:t>
            </a:r>
            <a:r>
              <a:rPr lang="en-US" altLang="zh-TW" sz="3000" b="1" dirty="0" smtClean="0">
                <a:latin typeface="MS PGothic" panose="020B0600070205080204" pitchFamily="34" charset="-128"/>
                <a:ea typeface="MS PGothic" panose="020B0600070205080204" pitchFamily="34" charset="-128"/>
                <a:cs typeface="Times New Roman" pitchFamily="18" charset="0"/>
              </a:rPr>
              <a:t>EPA</a:t>
            </a:r>
            <a:r>
              <a:rPr lang="zh-TW" altLang="en-US" sz="3000" b="1" dirty="0" smtClean="0">
                <a:latin typeface="MS PGothic" panose="020B0600070205080204" pitchFamily="34" charset="-128"/>
                <a:ea typeface="MS PGothic" panose="020B0600070205080204" pitchFamily="34" charset="-128"/>
                <a:cs typeface="Times New Roman" pitchFamily="18" charset="0"/>
              </a:rPr>
              <a:t>，這使得兒童的侵略性大幅降低</a:t>
            </a:r>
            <a:endParaRPr lang="en-US" altLang="zh-TW" sz="3000" b="1" dirty="0" smtClean="0">
              <a:latin typeface="MS PGothic" panose="020B0600070205080204" pitchFamily="34" charset="-128"/>
              <a:ea typeface="MS PGothic" panose="020B0600070205080204" pitchFamily="34" charset="-128"/>
              <a:cs typeface="Times New Roman" pitchFamily="18" charset="0"/>
            </a:endParaRPr>
          </a:p>
          <a:p>
            <a:pPr>
              <a:buFont typeface="Wingdings" pitchFamily="-65" charset="2"/>
              <a:buNone/>
              <a:defRPr/>
            </a:pPr>
            <a:endParaRPr lang="en-US" sz="2800" b="1" dirty="0">
              <a:latin typeface="MS PGothic" panose="020B0600070205080204" pitchFamily="34" charset="-128"/>
              <a:ea typeface="MS PGothic" panose="020B0600070205080204" pitchFamily="34" charset="-128"/>
              <a:cs typeface="Times New Roman" pitchFamily="18" charset="0"/>
            </a:endParaRPr>
          </a:p>
          <a:p>
            <a:pPr>
              <a:buFont typeface="Wingdings" pitchFamily="-65" charset="2"/>
              <a:buNone/>
              <a:defRPr/>
            </a:pPr>
            <a:r>
              <a:rPr lang="en-US" sz="1400" b="1" dirty="0">
                <a:latin typeface="MS PGothic" panose="020B0600070205080204" pitchFamily="34" charset="-128"/>
                <a:ea typeface="MS PGothic" panose="020B0600070205080204" pitchFamily="34" charset="-128"/>
                <a:cs typeface="Times New Roman" pitchFamily="18" charset="0"/>
              </a:rPr>
              <a:t>	</a:t>
            </a:r>
            <a:r>
              <a:rPr lang="en-US" sz="1600" b="1" dirty="0" err="1">
                <a:latin typeface="MS PGothic" panose="020B0600070205080204" pitchFamily="34" charset="-128"/>
                <a:ea typeface="MS PGothic" panose="020B0600070205080204" pitchFamily="34" charset="-128"/>
                <a:cs typeface="Times New Roman" pitchFamily="18" charset="0"/>
              </a:rPr>
              <a:t>Hamazaki</a:t>
            </a:r>
            <a:r>
              <a:rPr lang="en-US" sz="1600" b="1" dirty="0">
                <a:latin typeface="MS PGothic" panose="020B0600070205080204" pitchFamily="34" charset="-128"/>
                <a:ea typeface="MS PGothic" panose="020B0600070205080204" pitchFamily="34" charset="-128"/>
                <a:cs typeface="Times New Roman" pitchFamily="18" charset="0"/>
              </a:rPr>
              <a:t>, T. The effect of DHA-containing food administration on symptoms of ADHD – a placebo-controlled doubled blind study.  Eur. J. </a:t>
            </a:r>
            <a:r>
              <a:rPr lang="en-US" sz="1600" b="1" dirty="0" err="1">
                <a:latin typeface="MS PGothic" panose="020B0600070205080204" pitchFamily="34" charset="-128"/>
                <a:ea typeface="MS PGothic" panose="020B0600070205080204" pitchFamily="34" charset="-128"/>
                <a:cs typeface="Times New Roman" pitchFamily="18" charset="0"/>
              </a:rPr>
              <a:t>Clin</a:t>
            </a:r>
            <a:r>
              <a:rPr lang="en-US" sz="1600" b="1" dirty="0">
                <a:latin typeface="MS PGothic" panose="020B0600070205080204" pitchFamily="34" charset="-128"/>
                <a:ea typeface="MS PGothic" panose="020B0600070205080204" pitchFamily="34" charset="-128"/>
                <a:cs typeface="Times New Roman" pitchFamily="18" charset="0"/>
              </a:rPr>
              <a:t>. </a:t>
            </a:r>
            <a:r>
              <a:rPr lang="en-US" sz="1600" b="1" dirty="0" err="1">
                <a:latin typeface="MS PGothic" panose="020B0600070205080204" pitchFamily="34" charset="-128"/>
                <a:ea typeface="MS PGothic" panose="020B0600070205080204" pitchFamily="34" charset="-128"/>
                <a:cs typeface="Times New Roman" pitchFamily="18" charset="0"/>
              </a:rPr>
              <a:t>Nutr</a:t>
            </a:r>
            <a:r>
              <a:rPr lang="en-US" sz="1600" b="1" dirty="0">
                <a:latin typeface="MS PGothic" panose="020B0600070205080204" pitchFamily="34" charset="-128"/>
                <a:ea typeface="MS PGothic" panose="020B0600070205080204" pitchFamily="34" charset="-128"/>
                <a:cs typeface="Times New Roman" pitchFamily="18" charset="0"/>
              </a:rPr>
              <a:t>. 58:838,2004</a:t>
            </a:r>
          </a:p>
          <a:p>
            <a:pPr>
              <a:buFont typeface="Wingdings" pitchFamily="-65" charset="2"/>
              <a:buNone/>
              <a:defRPr/>
            </a:pPr>
            <a:endParaRPr lang="en-US" sz="1600" b="1" dirty="0">
              <a:latin typeface="MS PGothic" panose="020B0600070205080204" pitchFamily="34" charset="-128"/>
              <a:ea typeface="MS PGothic" panose="020B0600070205080204" pitchFamily="34" charset="-128"/>
              <a:cs typeface="Times New Roman" pitchFamily="18" charset="0"/>
            </a:endParaRPr>
          </a:p>
          <a:p>
            <a:pPr>
              <a:buFont typeface="Wingdings" pitchFamily="-65" charset="2"/>
              <a:buNone/>
              <a:defRPr/>
            </a:pPr>
            <a:r>
              <a:rPr lang="en-US" sz="1600" b="1" dirty="0">
                <a:latin typeface="MS PGothic" panose="020B0600070205080204" pitchFamily="34" charset="-128"/>
                <a:ea typeface="MS PGothic" panose="020B0600070205080204" pitchFamily="34" charset="-128"/>
                <a:cs typeface="Times New Roman" pitchFamily="18" charset="0"/>
              </a:rPr>
              <a:t>	</a:t>
            </a:r>
            <a:r>
              <a:rPr lang="en-US" sz="1600" b="1" dirty="0" err="1">
                <a:latin typeface="MS PGothic" panose="020B0600070205080204" pitchFamily="34" charset="-128"/>
                <a:ea typeface="MS PGothic" panose="020B0600070205080204" pitchFamily="34" charset="-128"/>
                <a:cs typeface="Times New Roman" pitchFamily="18" charset="0"/>
              </a:rPr>
              <a:t>Voight</a:t>
            </a:r>
            <a:r>
              <a:rPr lang="en-US" sz="1600" b="1" dirty="0">
                <a:latin typeface="MS PGothic" panose="020B0600070205080204" pitchFamily="34" charset="-128"/>
                <a:ea typeface="MS PGothic" panose="020B0600070205080204" pitchFamily="34" charset="-128"/>
                <a:cs typeface="Times New Roman" pitchFamily="18" charset="0"/>
              </a:rPr>
              <a:t>, R.G.  A randomized, double-blind, placebo-controlled trial of DHA supplementation with AD/hyperactivity disorder.  J. </a:t>
            </a:r>
            <a:r>
              <a:rPr lang="en-US" sz="1600" b="1" dirty="0" err="1">
                <a:latin typeface="MS PGothic" panose="020B0600070205080204" pitchFamily="34" charset="-128"/>
                <a:ea typeface="MS PGothic" panose="020B0600070205080204" pitchFamily="34" charset="-128"/>
                <a:cs typeface="Times New Roman" pitchFamily="18" charset="0"/>
              </a:rPr>
              <a:t>Ped</a:t>
            </a:r>
            <a:r>
              <a:rPr lang="en-US" sz="1600" b="1" dirty="0">
                <a:latin typeface="MS PGothic" panose="020B0600070205080204" pitchFamily="34" charset="-128"/>
                <a:ea typeface="MS PGothic" panose="020B0600070205080204" pitchFamily="34" charset="-128"/>
                <a:cs typeface="Times New Roman" pitchFamily="18" charset="0"/>
              </a:rPr>
              <a:t>.  138(2): 189-196,2001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en-US" altLang="zh-TW" b="1" dirty="0">
                <a:solidFill>
                  <a:schemeClr val="tx1"/>
                </a:solidFill>
                <a:latin typeface="MS PGothic" panose="020B0600070205080204" pitchFamily="34" charset="-128"/>
                <a:ea typeface="MS PGothic" panose="020B0600070205080204" pitchFamily="34" charset="-128"/>
                <a:cs typeface="Times New Roman" pitchFamily="18" charset="0"/>
              </a:rPr>
              <a:t>Omega-3</a:t>
            </a:r>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能幫助避免成人全死因</a:t>
            </a:r>
            <a:r>
              <a:rPr lang="zh-TW" altLang="en-US" b="1" dirty="0" smtClean="0">
                <a:solidFill>
                  <a:schemeClr val="tx1"/>
                </a:solidFill>
                <a:latin typeface="MS PGothic" panose="020B0600070205080204" pitchFamily="34" charset="-128"/>
                <a:ea typeface="MS PGothic" panose="020B0600070205080204" pitchFamily="34" charset="-128"/>
                <a:cs typeface="Times New Roman" pitchFamily="18" charset="0"/>
              </a:rPr>
              <a:t>死亡率與</a:t>
            </a:r>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心臟病發生率</a:t>
            </a:r>
            <a:endParaRPr lang="en-US"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43014" name="Rectangle 6"/>
          <p:cNvSpPr>
            <a:spLocks noGrp="1" noChangeArrowheads="1"/>
          </p:cNvSpPr>
          <p:nvPr>
            <p:ph idx="1"/>
          </p:nvPr>
        </p:nvSpPr>
        <p:spPr>
          <a:xfrm>
            <a:off x="457200" y="2133600"/>
            <a:ext cx="8229600" cy="4114800"/>
          </a:xfrm>
        </p:spPr>
        <p:txBody>
          <a:bodyPr>
            <a:normAutofit/>
          </a:bodyPr>
          <a:lstStyle/>
          <a:p>
            <a:pPr>
              <a:lnSpc>
                <a:spcPct val="90000"/>
              </a:lnSpc>
              <a:buFont typeface="Wingdings" panose="05000000000000000000" pitchFamily="2" charset="2"/>
              <a:buChar char="l"/>
            </a:pPr>
            <a:r>
              <a:rPr lang="zh-TW" altLang="en-US" sz="2800" b="1" dirty="0" smtClean="0">
                <a:latin typeface="MS Gothic" pitchFamily="49" charset="-128"/>
                <a:ea typeface="MS Gothic" pitchFamily="49" charset="-128"/>
                <a:cs typeface="Times New Roman" pitchFamily="18" charset="0"/>
              </a:rPr>
              <a:t>針對</a:t>
            </a:r>
            <a:r>
              <a:rPr lang="en-US" altLang="zh-TW" sz="2800" b="1" dirty="0" smtClean="0">
                <a:latin typeface="MS Gothic" pitchFamily="49" charset="-128"/>
                <a:ea typeface="MS Gothic" pitchFamily="49" charset="-128"/>
                <a:cs typeface="Times New Roman" pitchFamily="18" charset="0"/>
              </a:rPr>
              <a:t>563</a:t>
            </a:r>
            <a:r>
              <a:rPr lang="zh-TW" altLang="en-US" sz="2800" b="1" dirty="0" smtClean="0">
                <a:latin typeface="MS Gothic" pitchFamily="49" charset="-128"/>
                <a:ea typeface="MS Gothic" pitchFamily="49" charset="-128"/>
                <a:cs typeface="Times New Roman" pitchFamily="18" charset="0"/>
              </a:rPr>
              <a:t>名</a:t>
            </a:r>
            <a:r>
              <a:rPr lang="en-US" altLang="zh-TW" sz="2800" b="1" dirty="0" smtClean="0">
                <a:latin typeface="MS Gothic" pitchFamily="49" charset="-128"/>
                <a:ea typeface="MS Gothic" pitchFamily="49" charset="-128"/>
                <a:cs typeface="Times New Roman" pitchFamily="18" charset="0"/>
              </a:rPr>
              <a:t>64-76</a:t>
            </a:r>
            <a:r>
              <a:rPr lang="zh-TW" altLang="en-US" sz="2800" b="1" dirty="0" smtClean="0">
                <a:latin typeface="MS Gothic" pitchFamily="49" charset="-128"/>
                <a:ea typeface="MS Gothic" pitchFamily="49" charset="-128"/>
                <a:cs typeface="Times New Roman" pitchFamily="18" charset="0"/>
              </a:rPr>
              <a:t>歲男性，連續三年的有安慰劑對照組實驗</a:t>
            </a:r>
          </a:p>
          <a:p>
            <a:pPr>
              <a:lnSpc>
                <a:spcPct val="90000"/>
              </a:lnSpc>
              <a:buFont typeface="Wingdings" panose="05000000000000000000" pitchFamily="2" charset="2"/>
              <a:buChar char="l"/>
            </a:pPr>
            <a:r>
              <a:rPr lang="zh-TW" altLang="en-US" sz="2800" b="1" dirty="0" smtClean="0">
                <a:latin typeface="MS Gothic" pitchFamily="49" charset="-128"/>
                <a:ea typeface="MS Gothic" pitchFamily="49" charset="-128"/>
                <a:cs typeface="Times New Roman" pitchFamily="18" charset="0"/>
              </a:rPr>
              <a:t>受試者接受飲食諮詢與每天攝取</a:t>
            </a:r>
            <a:r>
              <a:rPr lang="en-US" altLang="zh-TW" sz="2800" b="1" dirty="0" smtClean="0">
                <a:latin typeface="MS Gothic" pitchFamily="49" charset="-128"/>
                <a:ea typeface="MS Gothic" pitchFamily="49" charset="-128"/>
                <a:cs typeface="Times New Roman" pitchFamily="18" charset="0"/>
              </a:rPr>
              <a:t>2.4</a:t>
            </a:r>
            <a:r>
              <a:rPr lang="zh-TW" altLang="en-US" sz="2800" b="1" dirty="0" smtClean="0">
                <a:latin typeface="MS Gothic" pitchFamily="49" charset="-128"/>
                <a:ea typeface="MS Gothic" pitchFamily="49" charset="-128"/>
                <a:cs typeface="Times New Roman" pitchFamily="18" charset="0"/>
              </a:rPr>
              <a:t>公克的 </a:t>
            </a:r>
            <a:r>
              <a:rPr lang="en-US" altLang="zh-TW" sz="2800" b="1" dirty="0" smtClean="0">
                <a:latin typeface="MS Gothic" pitchFamily="49" charset="-128"/>
                <a:ea typeface="MS Gothic" pitchFamily="49" charset="-128"/>
                <a:cs typeface="Times New Roman" pitchFamily="18" charset="0"/>
              </a:rPr>
              <a:t>EPA+DHA</a:t>
            </a:r>
          </a:p>
          <a:p>
            <a:pPr>
              <a:lnSpc>
                <a:spcPct val="90000"/>
              </a:lnSpc>
              <a:buFont typeface="Wingdings" panose="05000000000000000000" pitchFamily="2" charset="2"/>
              <a:buChar char="l"/>
            </a:pPr>
            <a:r>
              <a:rPr lang="en-US" altLang="zh-TW" sz="2800" b="1" dirty="0" smtClean="0">
                <a:latin typeface="MS Gothic" pitchFamily="49" charset="-128"/>
                <a:ea typeface="MS Gothic" pitchFamily="49" charset="-128"/>
                <a:cs typeface="Times New Roman" pitchFamily="18" charset="0"/>
              </a:rPr>
              <a:t>Omega-3</a:t>
            </a:r>
            <a:r>
              <a:rPr lang="zh-TW" altLang="en-US" sz="2800" b="1" dirty="0" smtClean="0">
                <a:latin typeface="MS Gothic" pitchFamily="49" charset="-128"/>
                <a:ea typeface="MS Gothic" pitchFamily="49" charset="-128"/>
                <a:cs typeface="Times New Roman" pitchFamily="18" charset="0"/>
              </a:rPr>
              <a:t>使全死因死亡率降低</a:t>
            </a:r>
            <a:r>
              <a:rPr lang="en-US" altLang="zh-TW" sz="2800" b="1" dirty="0" smtClean="0">
                <a:latin typeface="MS Gothic" pitchFamily="49" charset="-128"/>
                <a:ea typeface="MS Gothic" pitchFamily="49" charset="-128"/>
                <a:cs typeface="Times New Roman" pitchFamily="18" charset="0"/>
              </a:rPr>
              <a:t>47%</a:t>
            </a:r>
            <a:r>
              <a:rPr lang="zh-TW" altLang="en-US" sz="2800" b="1" dirty="0" smtClean="0">
                <a:latin typeface="MS Gothic" pitchFamily="49" charset="-128"/>
                <a:ea typeface="MS Gothic" pitchFamily="49" charset="-128"/>
                <a:cs typeface="Times New Roman" pitchFamily="18" charset="0"/>
              </a:rPr>
              <a:t>，心臟病發生率降低</a:t>
            </a:r>
            <a:r>
              <a:rPr lang="en-US" altLang="zh-TW" sz="2800" b="1" dirty="0" smtClean="0">
                <a:latin typeface="MS Gothic" pitchFamily="49" charset="-128"/>
                <a:ea typeface="MS Gothic" pitchFamily="49" charset="-128"/>
                <a:cs typeface="Times New Roman" pitchFamily="18" charset="0"/>
              </a:rPr>
              <a:t>11%</a:t>
            </a:r>
          </a:p>
          <a:p>
            <a:pPr>
              <a:lnSpc>
                <a:spcPct val="90000"/>
              </a:lnSpc>
              <a:buFont typeface="Wingdings" pitchFamily="2" charset="2"/>
              <a:buNone/>
            </a:pPr>
            <a:endParaRPr lang="en-US" altLang="zh-TW" b="1" dirty="0" smtClean="0">
              <a:latin typeface="MS Gothic" pitchFamily="49" charset="-128"/>
              <a:ea typeface="MS Gothic" pitchFamily="49" charset="-128"/>
              <a:cs typeface="Times New Roman" pitchFamily="18" charset="0"/>
            </a:endParaRPr>
          </a:p>
          <a:p>
            <a:pPr>
              <a:lnSpc>
                <a:spcPct val="90000"/>
              </a:lnSpc>
              <a:buFont typeface="Wingdings" pitchFamily="2" charset="2"/>
              <a:buNone/>
            </a:pPr>
            <a:r>
              <a:rPr lang="en-US" altLang="zh-TW" sz="1600" b="1" dirty="0" smtClean="0">
                <a:latin typeface="MS Gothic" pitchFamily="49" charset="-128"/>
                <a:ea typeface="MS Gothic" pitchFamily="49" charset="-128"/>
                <a:cs typeface="Times New Roman" pitchFamily="18" charset="0"/>
              </a:rPr>
              <a:t>	</a:t>
            </a:r>
            <a:r>
              <a:rPr lang="en-US" altLang="zh-TW" sz="1600" b="1" dirty="0" err="1" smtClean="0">
                <a:latin typeface="MS Gothic" pitchFamily="49" charset="-128"/>
                <a:ea typeface="MS Gothic" pitchFamily="49" charset="-128"/>
                <a:cs typeface="Times New Roman" pitchFamily="18" charset="0"/>
              </a:rPr>
              <a:t>Einvik</a:t>
            </a:r>
            <a:r>
              <a:rPr lang="en-US" altLang="zh-TW" sz="1600" b="1" dirty="0" smtClean="0">
                <a:latin typeface="MS Gothic" pitchFamily="49" charset="-128"/>
                <a:ea typeface="MS Gothic" pitchFamily="49" charset="-128"/>
                <a:cs typeface="Times New Roman" pitchFamily="18" charset="0"/>
              </a:rPr>
              <a:t>, G. et al. Euro. J. </a:t>
            </a:r>
            <a:r>
              <a:rPr lang="en-US" altLang="zh-TW" sz="1600" b="1" dirty="0" err="1" smtClean="0">
                <a:latin typeface="MS Gothic" pitchFamily="49" charset="-128"/>
                <a:ea typeface="MS Gothic" pitchFamily="49" charset="-128"/>
                <a:cs typeface="Times New Roman" pitchFamily="18" charset="0"/>
              </a:rPr>
              <a:t>Cardiovas</a:t>
            </a:r>
            <a:r>
              <a:rPr lang="en-US" altLang="zh-TW" sz="1600" b="1" dirty="0" smtClean="0">
                <a:latin typeface="MS Gothic" pitchFamily="49" charset="-128"/>
                <a:ea typeface="MS Gothic" pitchFamily="49" charset="-128"/>
                <a:cs typeface="Times New Roman" pitchFamily="18" charset="0"/>
              </a:rPr>
              <a:t>. Prev. &amp; Rehab. 10 April 2010 (online)</a:t>
            </a:r>
          </a:p>
          <a:p>
            <a:pPr>
              <a:lnSpc>
                <a:spcPct val="90000"/>
              </a:lnSpc>
            </a:pPr>
            <a:endParaRPr lang="en-US" altLang="zh-TW" b="1" dirty="0" smtClean="0">
              <a:latin typeface="MS Gothic" pitchFamily="49" charset="-128"/>
              <a:ea typeface="MS Gothic" pitchFamily="49" charset="-128"/>
              <a:cs typeface="Times New Roman" pitchFamily="18" charset="0"/>
            </a:endParaRPr>
          </a:p>
          <a:p>
            <a:pPr>
              <a:lnSpc>
                <a:spcPct val="90000"/>
              </a:lnSpc>
            </a:pPr>
            <a:endParaRPr lang="en-US" altLang="zh-TW" b="1" dirty="0" smtClean="0">
              <a:latin typeface="MS Gothic" pitchFamily="49" charset="-128"/>
              <a:ea typeface="MS Gothic" pitchFamily="49" charset="-128"/>
              <a:cs typeface="Times New Roman" pitchFamily="18" charset="0"/>
            </a:endParaRPr>
          </a:p>
          <a:p>
            <a:pPr>
              <a:lnSpc>
                <a:spcPct val="90000"/>
              </a:lnSpc>
            </a:pPr>
            <a:endParaRPr lang="en-US" altLang="zh-TW" b="1" dirty="0" smtClean="0">
              <a:latin typeface="MS Gothic" pitchFamily="49" charset="-128"/>
              <a:ea typeface="MS Gothic" pitchFamily="49" charset="-128"/>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p:txBody>
          <a:bodyPr/>
          <a:lstStyle/>
          <a:p>
            <a:pPr algn="ctr"/>
            <a:r>
              <a:rPr lang="zh-TW" altLang="en-US" b="1" dirty="0" smtClean="0">
                <a:effectLst/>
                <a:ea typeface="新細明體" charset="-120"/>
              </a:rPr>
              <a:t>脂質的定義</a:t>
            </a:r>
          </a:p>
        </p:txBody>
      </p:sp>
      <p:sp>
        <p:nvSpPr>
          <p:cNvPr id="3" name="內容版面配置區 2"/>
          <p:cNvSpPr>
            <a:spLocks noGrp="1"/>
          </p:cNvSpPr>
          <p:nvPr>
            <p:ph sz="quarter" idx="1"/>
          </p:nvPr>
        </p:nvSpPr>
        <p:spPr/>
        <p:txBody>
          <a:bodyPr/>
          <a:lstStyle/>
          <a:p>
            <a:pPr>
              <a:lnSpc>
                <a:spcPct val="120000"/>
              </a:lnSpc>
              <a:spcBef>
                <a:spcPct val="0"/>
              </a:spcBef>
              <a:buFont typeface="Wingdings" panose="05000000000000000000" pitchFamily="2" charset="2"/>
              <a:buChar char="l"/>
            </a:pPr>
            <a:r>
              <a:rPr lang="zh-TW" altLang="en-US" sz="3600" b="1" dirty="0" smtClean="0">
                <a:solidFill>
                  <a:srgbClr val="FFFF00"/>
                </a:solidFill>
                <a:effectLst/>
                <a:ea typeface="新細明體" charset="-120"/>
              </a:rPr>
              <a:t>脂質不溶於水。</a:t>
            </a:r>
          </a:p>
          <a:p>
            <a:pPr>
              <a:lnSpc>
                <a:spcPct val="120000"/>
              </a:lnSpc>
              <a:spcBef>
                <a:spcPct val="0"/>
              </a:spcBef>
              <a:buFont typeface="Wingdings" panose="05000000000000000000" pitchFamily="2" charset="2"/>
              <a:buChar char="l"/>
            </a:pPr>
            <a:r>
              <a:rPr lang="zh-TW" altLang="en-US" sz="3600" b="1" dirty="0" smtClean="0">
                <a:solidFill>
                  <a:srgbClr val="FFFF00"/>
                </a:solidFill>
                <a:effectLst/>
                <a:ea typeface="新細明體" charset="-120"/>
              </a:rPr>
              <a:t>其中脂肪酸</a:t>
            </a:r>
            <a:r>
              <a:rPr lang="en-US" altLang="zh-TW" sz="3600" b="1" dirty="0" smtClean="0">
                <a:solidFill>
                  <a:srgbClr val="FFFF00"/>
                </a:solidFill>
                <a:effectLst/>
                <a:ea typeface="新細明體" charset="-120"/>
              </a:rPr>
              <a:t>(Fatty Acid)</a:t>
            </a:r>
            <a:r>
              <a:rPr lang="zh-TW" altLang="en-US" sz="3600" b="1" dirty="0" smtClean="0">
                <a:solidFill>
                  <a:srgbClr val="FFFF00"/>
                </a:solidFill>
                <a:effectLst/>
                <a:ea typeface="新細明體" charset="-120"/>
              </a:rPr>
              <a:t>為構成脂質之主要成分</a:t>
            </a:r>
            <a:r>
              <a:rPr lang="zh-TW" altLang="en-US" dirty="0" smtClean="0">
                <a:solidFill>
                  <a:srgbClr val="FFFF00"/>
                </a:solidFill>
                <a:ea typeface="標楷體" pitchFamily="65" charset="-120"/>
              </a:rPr>
              <a:t>。</a:t>
            </a:r>
          </a:p>
          <a:p>
            <a:pPr>
              <a:buFont typeface="Wingdings" panose="05000000000000000000" pitchFamily="2" charset="2"/>
              <a:buChar char="n"/>
            </a:pPr>
            <a:endParaRPr kumimoji="1" lang="zh-TW" altLang="en-US" dirty="0" smtClean="0">
              <a:solidFill>
                <a:srgbClr val="FFFF00"/>
              </a:solidFill>
              <a:ea typeface="新細明體"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zh-TW" altLang="en-US" b="1" dirty="0">
                <a:solidFill>
                  <a:schemeClr val="tx1"/>
                </a:solidFill>
                <a:latin typeface="MS PGothic" panose="020B0600070205080204" pitchFamily="34" charset="-128"/>
                <a:ea typeface="MS PGothic" panose="020B0600070205080204" pitchFamily="34" charset="-128"/>
                <a:cs typeface="Times New Roman" pitchFamily="18" charset="0"/>
              </a:rPr>
              <a:t>成人三酸甘油酯的控制</a:t>
            </a:r>
            <a:endParaRPr lang="en-US" b="1" dirty="0">
              <a:solidFill>
                <a:schemeClr val="tx1"/>
              </a:solidFill>
              <a:latin typeface="MS PGothic" panose="020B0600070205080204" pitchFamily="34" charset="-128"/>
              <a:ea typeface="MS PGothic" panose="020B0600070205080204" pitchFamily="34" charset="-128"/>
              <a:cs typeface="Times New Roman" pitchFamily="18" charset="0"/>
            </a:endParaRPr>
          </a:p>
        </p:txBody>
      </p:sp>
      <p:sp>
        <p:nvSpPr>
          <p:cNvPr id="66563" name="Rectangle 3"/>
          <p:cNvSpPr>
            <a:spLocks noGrp="1" noChangeArrowheads="1"/>
          </p:cNvSpPr>
          <p:nvPr>
            <p:ph idx="1"/>
          </p:nvPr>
        </p:nvSpPr>
        <p:spPr>
          <a:xfrm>
            <a:off x="609600" y="1735138"/>
            <a:ext cx="7924800" cy="4583112"/>
          </a:xfrm>
        </p:spPr>
        <p:txBody>
          <a:bodyPr>
            <a:normAutofit/>
          </a:bodyPr>
          <a:lstStyle/>
          <a:p>
            <a:pPr>
              <a:lnSpc>
                <a:spcPct val="80000"/>
              </a:lnSpc>
              <a:defRPr/>
            </a:pPr>
            <a:endParaRPr lang="en-US" sz="2400" b="1" dirty="0">
              <a:latin typeface="MS PGothic" panose="020B0600070205080204" pitchFamily="34" charset="-128"/>
              <a:ea typeface="MS PGothic" panose="020B0600070205080204" pitchFamily="34" charset="-128"/>
              <a:cs typeface="Times New Roman" pitchFamily="18" charset="0"/>
            </a:endParaRPr>
          </a:p>
          <a:p>
            <a:pPr>
              <a:lnSpc>
                <a:spcPct val="80000"/>
              </a:lnSpc>
              <a:buFont typeface="Wingdings" panose="05000000000000000000" pitchFamily="2" charset="2"/>
              <a:buChar char="l"/>
              <a:defRPr/>
            </a:pPr>
            <a:r>
              <a:rPr lang="zh-TW" altLang="en-US" sz="3000" b="1" dirty="0" smtClean="0">
                <a:latin typeface="MS PGothic" panose="020B0600070205080204" pitchFamily="34" charset="-128"/>
                <a:ea typeface="MS PGothic" panose="020B0600070205080204" pitchFamily="34" charset="-128"/>
                <a:cs typeface="Times New Roman" pitchFamily="18" charset="0"/>
              </a:rPr>
              <a:t>魚油能有效降低三酸甘油酯</a:t>
            </a:r>
          </a:p>
          <a:p>
            <a:pPr>
              <a:lnSpc>
                <a:spcPct val="80000"/>
              </a:lnSpc>
              <a:buFont typeface="Wingdings" panose="05000000000000000000" pitchFamily="2" charset="2"/>
              <a:buChar char="l"/>
              <a:defRPr/>
            </a:pPr>
            <a:endParaRPr lang="zh-TW" altLang="en-US" sz="3000" b="1" dirty="0" smtClean="0">
              <a:latin typeface="MS PGothic" panose="020B0600070205080204" pitchFamily="34" charset="-128"/>
              <a:ea typeface="MS PGothic" panose="020B0600070205080204" pitchFamily="34" charset="-128"/>
              <a:cs typeface="Times New Roman" pitchFamily="18" charset="0"/>
            </a:endParaRPr>
          </a:p>
          <a:p>
            <a:pPr>
              <a:lnSpc>
                <a:spcPct val="80000"/>
              </a:lnSpc>
              <a:buFont typeface="Wingdings" panose="05000000000000000000" pitchFamily="2" charset="2"/>
              <a:buChar char="l"/>
              <a:defRPr/>
            </a:pPr>
            <a:r>
              <a:rPr lang="zh-TW" altLang="en-US" sz="3000" b="1" dirty="0" smtClean="0">
                <a:latin typeface="MS PGothic" panose="020B0600070205080204" pitchFamily="34" charset="-128"/>
                <a:ea typeface="MS PGothic" panose="020B0600070205080204" pitchFamily="34" charset="-128"/>
                <a:cs typeface="Times New Roman" pitchFamily="18" charset="0"/>
              </a:rPr>
              <a:t>每天攝取</a:t>
            </a:r>
            <a:r>
              <a:rPr lang="en-US" altLang="zh-TW" sz="3000" b="1" dirty="0" smtClean="0">
                <a:latin typeface="MS PGothic" panose="020B0600070205080204" pitchFamily="34" charset="-128"/>
                <a:ea typeface="MS PGothic" panose="020B0600070205080204" pitchFamily="34" charset="-128"/>
                <a:cs typeface="Times New Roman" pitchFamily="18" charset="0"/>
              </a:rPr>
              <a:t>2-4</a:t>
            </a:r>
            <a:r>
              <a:rPr lang="zh-TW" altLang="en-US" sz="3000" b="1" dirty="0" smtClean="0">
                <a:latin typeface="MS PGothic" panose="020B0600070205080204" pitchFamily="34" charset="-128"/>
                <a:ea typeface="MS PGothic" panose="020B0600070205080204" pitchFamily="34" charset="-128"/>
                <a:cs typeface="Times New Roman" pitchFamily="18" charset="0"/>
              </a:rPr>
              <a:t>公克的</a:t>
            </a:r>
            <a:r>
              <a:rPr lang="en-US" altLang="zh-TW" sz="3000" b="1" dirty="0" smtClean="0">
                <a:latin typeface="MS PGothic" panose="020B0600070205080204" pitchFamily="34" charset="-128"/>
                <a:ea typeface="MS PGothic" panose="020B0600070205080204" pitchFamily="34" charset="-128"/>
                <a:cs typeface="Times New Roman" pitchFamily="18" charset="0"/>
              </a:rPr>
              <a:t>EPA/DHA</a:t>
            </a:r>
            <a:r>
              <a:rPr lang="zh-TW" altLang="en-US" sz="3000" b="1" dirty="0" smtClean="0">
                <a:latin typeface="MS PGothic" panose="020B0600070205080204" pitchFamily="34" charset="-128"/>
                <a:ea typeface="MS PGothic" panose="020B0600070205080204" pitchFamily="34" charset="-128"/>
                <a:cs typeface="Times New Roman" pitchFamily="18" charset="0"/>
              </a:rPr>
              <a:t>能降低三酸甘油酯達 </a:t>
            </a:r>
            <a:r>
              <a:rPr lang="en-US" altLang="zh-TW" sz="3000" b="1" dirty="0" smtClean="0">
                <a:latin typeface="MS PGothic" panose="020B0600070205080204" pitchFamily="34" charset="-128"/>
                <a:ea typeface="MS PGothic" panose="020B0600070205080204" pitchFamily="34" charset="-128"/>
                <a:cs typeface="Times New Roman" pitchFamily="18" charset="0"/>
              </a:rPr>
              <a:t>30-50%</a:t>
            </a:r>
          </a:p>
          <a:p>
            <a:pPr>
              <a:lnSpc>
                <a:spcPct val="80000"/>
              </a:lnSpc>
              <a:buFont typeface="Wingdings" panose="05000000000000000000" pitchFamily="2" charset="2"/>
              <a:buChar char="l"/>
              <a:defRPr/>
            </a:pPr>
            <a:endParaRPr lang="en-US" altLang="zh-TW" sz="3000" b="1" dirty="0" smtClean="0">
              <a:latin typeface="MS PGothic" panose="020B0600070205080204" pitchFamily="34" charset="-128"/>
              <a:ea typeface="MS PGothic" panose="020B0600070205080204" pitchFamily="34" charset="-128"/>
              <a:cs typeface="Times New Roman" pitchFamily="18" charset="0"/>
            </a:endParaRPr>
          </a:p>
          <a:p>
            <a:pPr>
              <a:lnSpc>
                <a:spcPct val="80000"/>
              </a:lnSpc>
              <a:buFont typeface="Wingdings" panose="05000000000000000000" pitchFamily="2" charset="2"/>
              <a:buChar char="l"/>
              <a:defRPr/>
            </a:pPr>
            <a:r>
              <a:rPr lang="zh-TW" altLang="en-US" sz="3000" b="1" dirty="0" smtClean="0">
                <a:latin typeface="MS PGothic" panose="020B0600070205080204" pitchFamily="34" charset="-128"/>
                <a:ea typeface="MS PGothic" panose="020B0600070205080204" pitchFamily="34" charset="-128"/>
                <a:cs typeface="Times New Roman" pitchFamily="18" charset="0"/>
              </a:rPr>
              <a:t>可在醫師監督下與史達汀類藥物</a:t>
            </a:r>
            <a:r>
              <a:rPr lang="en-US" altLang="zh-TW" sz="3000" b="1" dirty="0" smtClean="0">
                <a:latin typeface="MS PGothic" panose="020B0600070205080204" pitchFamily="34" charset="-128"/>
                <a:ea typeface="MS PGothic" panose="020B0600070205080204" pitchFamily="34" charset="-128"/>
                <a:cs typeface="Times New Roman" pitchFamily="18" charset="0"/>
              </a:rPr>
              <a:t>(statins)</a:t>
            </a:r>
            <a:r>
              <a:rPr lang="zh-TW" altLang="en-US" sz="3000" b="1" dirty="0" smtClean="0">
                <a:latin typeface="MS PGothic" panose="020B0600070205080204" pitchFamily="34" charset="-128"/>
                <a:ea typeface="MS PGothic" panose="020B0600070205080204" pitchFamily="34" charset="-128"/>
                <a:cs typeface="Times New Roman" pitchFamily="18" charset="0"/>
              </a:rPr>
              <a:t>一同使用</a:t>
            </a:r>
          </a:p>
          <a:p>
            <a:pPr>
              <a:lnSpc>
                <a:spcPct val="80000"/>
              </a:lnSpc>
              <a:defRPr/>
            </a:pPr>
            <a:endParaRPr lang="en-US" sz="2400" b="1" dirty="0">
              <a:latin typeface="MS PGothic" panose="020B0600070205080204" pitchFamily="34" charset="-128"/>
              <a:ea typeface="MS PGothic" panose="020B0600070205080204" pitchFamily="34" charset="-128"/>
              <a:cs typeface="Times New Roman" pitchFamily="18" charset="0"/>
            </a:endParaRPr>
          </a:p>
          <a:p>
            <a:pPr>
              <a:lnSpc>
                <a:spcPct val="80000"/>
              </a:lnSpc>
              <a:buFont typeface="Wingdings" pitchFamily="-65" charset="2"/>
              <a:buNone/>
              <a:defRPr/>
            </a:pPr>
            <a:r>
              <a:rPr lang="en-US" sz="1600" b="1" dirty="0">
                <a:latin typeface="MS PGothic" panose="020B0600070205080204" pitchFamily="34" charset="-128"/>
                <a:ea typeface="MS PGothic" panose="020B0600070205080204" pitchFamily="34" charset="-128"/>
                <a:cs typeface="Times New Roman" pitchFamily="18" charset="0"/>
              </a:rPr>
              <a:t>	Bucher  HC, Griffith  LE, </a:t>
            </a:r>
            <a:r>
              <a:rPr lang="en-US" sz="1600" b="1" dirty="0" err="1">
                <a:latin typeface="MS PGothic" panose="020B0600070205080204" pitchFamily="34" charset="-128"/>
                <a:ea typeface="MS PGothic" panose="020B0600070205080204" pitchFamily="34" charset="-128"/>
                <a:cs typeface="Times New Roman" pitchFamily="18" charset="0"/>
              </a:rPr>
              <a:t>Guyatt</a:t>
            </a:r>
            <a:r>
              <a:rPr lang="en-US" sz="1600" b="1" dirty="0">
                <a:latin typeface="MS PGothic" panose="020B0600070205080204" pitchFamily="34" charset="-128"/>
                <a:ea typeface="MS PGothic" panose="020B0600070205080204" pitchFamily="34" charset="-128"/>
                <a:cs typeface="Times New Roman" pitchFamily="18" charset="0"/>
              </a:rPr>
              <a:t>  GH.  Systematic review on the risk and benefit of different cholesterol-lowering interventions.  </a:t>
            </a:r>
            <a:r>
              <a:rPr lang="en-US" sz="1600" b="1" i="1" dirty="0" err="1">
                <a:latin typeface="MS PGothic" panose="020B0600070205080204" pitchFamily="34" charset="-128"/>
                <a:ea typeface="MS PGothic" panose="020B0600070205080204" pitchFamily="34" charset="-128"/>
                <a:cs typeface="Times New Roman" pitchFamily="18" charset="0"/>
              </a:rPr>
              <a:t>Arterioscler</a:t>
            </a:r>
            <a:r>
              <a:rPr lang="en-US" sz="1600" b="1" i="1" dirty="0">
                <a:latin typeface="MS PGothic" panose="020B0600070205080204" pitchFamily="34" charset="-128"/>
                <a:ea typeface="MS PGothic" panose="020B0600070205080204" pitchFamily="34" charset="-128"/>
                <a:cs typeface="Times New Roman" pitchFamily="18" charset="0"/>
              </a:rPr>
              <a:t> </a:t>
            </a:r>
            <a:r>
              <a:rPr lang="en-US" sz="1600" b="1" i="1" dirty="0" err="1">
                <a:latin typeface="MS PGothic" panose="020B0600070205080204" pitchFamily="34" charset="-128"/>
                <a:ea typeface="MS PGothic" panose="020B0600070205080204" pitchFamily="34" charset="-128"/>
                <a:cs typeface="Times New Roman" pitchFamily="18" charset="0"/>
              </a:rPr>
              <a:t>Thromb</a:t>
            </a:r>
            <a:r>
              <a:rPr lang="en-US" sz="1600" b="1" i="1" dirty="0">
                <a:latin typeface="MS PGothic" panose="020B0600070205080204" pitchFamily="34" charset="-128"/>
                <a:ea typeface="MS PGothic" panose="020B0600070205080204" pitchFamily="34" charset="-128"/>
                <a:cs typeface="Times New Roman" pitchFamily="18" charset="0"/>
              </a:rPr>
              <a:t> </a:t>
            </a:r>
            <a:r>
              <a:rPr lang="en-US" sz="1600" b="1" i="1" dirty="0" err="1">
                <a:latin typeface="MS PGothic" panose="020B0600070205080204" pitchFamily="34" charset="-128"/>
                <a:ea typeface="MS PGothic" panose="020B0600070205080204" pitchFamily="34" charset="-128"/>
                <a:cs typeface="Times New Roman" pitchFamily="18" charset="0"/>
              </a:rPr>
              <a:t>Vasc</a:t>
            </a:r>
            <a:r>
              <a:rPr lang="en-US" sz="1600" b="1" i="1" dirty="0">
                <a:latin typeface="MS PGothic" panose="020B0600070205080204" pitchFamily="34" charset="-128"/>
                <a:ea typeface="MS PGothic" panose="020B0600070205080204" pitchFamily="34" charset="-128"/>
                <a:cs typeface="Times New Roman" pitchFamily="18" charset="0"/>
              </a:rPr>
              <a:t> Biol</a:t>
            </a:r>
            <a:r>
              <a:rPr lang="en-US" sz="1600" b="1" dirty="0">
                <a:latin typeface="MS PGothic" panose="020B0600070205080204" pitchFamily="34" charset="-128"/>
                <a:ea typeface="MS PGothic" panose="020B0600070205080204" pitchFamily="34" charset="-128"/>
                <a:cs typeface="Times New Roman" pitchFamily="18" charset="0"/>
              </a:rPr>
              <a:t>.  1999;19:187–95.</a:t>
            </a:r>
          </a:p>
          <a:p>
            <a:pPr>
              <a:lnSpc>
                <a:spcPct val="80000"/>
              </a:lnSpc>
              <a:buFont typeface="Wingdings" pitchFamily="-65" charset="2"/>
              <a:buNone/>
              <a:defRPr/>
            </a:pPr>
            <a:endParaRPr lang="en-US" sz="1600" b="1" dirty="0">
              <a:latin typeface="MS PGothic" panose="020B0600070205080204" pitchFamily="34" charset="-128"/>
              <a:ea typeface="MS PGothic" panose="020B0600070205080204"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54162"/>
            <a:ext cx="8458200" cy="5303838"/>
          </a:xfrm>
        </p:spPr>
        <p:txBody>
          <a:bodyPr>
            <a:noAutofit/>
          </a:bodyPr>
          <a:lstStyle/>
          <a:p>
            <a:pPr marL="571500" indent="-457200">
              <a:buFont typeface="Wingdings" panose="05000000000000000000" pitchFamily="2" charset="2"/>
              <a:buChar char="l"/>
            </a:pPr>
            <a:r>
              <a:rPr lang="zh-TW" altLang="en-US" sz="2800" b="1" dirty="0" smtClean="0">
                <a:ea typeface="新細明體" charset="-120"/>
              </a:rPr>
              <a:t>當飲食中的</a:t>
            </a:r>
            <a:r>
              <a:rPr lang="en-US" altLang="zh-TW" sz="2800" b="1" dirty="0" smtClean="0">
                <a:ea typeface="新細明體" charset="-120"/>
              </a:rPr>
              <a:t>omega-3</a:t>
            </a:r>
            <a:r>
              <a:rPr lang="zh-TW" altLang="en-US" sz="2800" b="1" dirty="0" smtClean="0">
                <a:ea typeface="新細明體" charset="-120"/>
              </a:rPr>
              <a:t>轉化成活性型態時，會受到下列因素影響而被抑制</a:t>
            </a:r>
            <a:r>
              <a:rPr lang="en-US" altLang="zh-TW" sz="2800" b="1" dirty="0" smtClean="0">
                <a:ea typeface="新細明體" charset="-120"/>
              </a:rPr>
              <a:t>:</a:t>
            </a:r>
          </a:p>
          <a:p>
            <a:pPr marL="857250" lvl="1" indent="-342900">
              <a:buClr>
                <a:srgbClr val="FFC000"/>
              </a:buClr>
              <a:buFont typeface="Wingdings" panose="05000000000000000000" pitchFamily="2" charset="2"/>
              <a:buChar char="Ø"/>
            </a:pPr>
            <a:r>
              <a:rPr lang="zh-TW" altLang="en-US" sz="2400" b="1" dirty="0" smtClean="0">
                <a:ea typeface="新細明體" charset="-120"/>
              </a:rPr>
              <a:t>反式脂肪 </a:t>
            </a:r>
            <a:r>
              <a:rPr lang="en-US" altLang="zh-TW" sz="2400" b="1" dirty="0" smtClean="0">
                <a:ea typeface="新細明體" charset="-120"/>
              </a:rPr>
              <a:t>(</a:t>
            </a:r>
            <a:r>
              <a:rPr lang="zh-TW" altLang="en-US" sz="2400" b="1" dirty="0" smtClean="0">
                <a:ea typeface="新細明體" charset="-120"/>
              </a:rPr>
              <a:t>爆米花</a:t>
            </a:r>
            <a:r>
              <a:rPr lang="zh-TW" altLang="en-US" sz="2400" b="1" dirty="0">
                <a:ea typeface="新細明體" charset="-120"/>
              </a:rPr>
              <a:t>、</a:t>
            </a:r>
            <a:r>
              <a:rPr lang="zh-TW" altLang="en-US" sz="2400" b="1" dirty="0" smtClean="0">
                <a:ea typeface="新細明體" charset="-120"/>
              </a:rPr>
              <a:t>餅乾等</a:t>
            </a:r>
            <a:r>
              <a:rPr lang="en-US" altLang="zh-TW" sz="2400" b="1" dirty="0" smtClean="0">
                <a:ea typeface="新細明體" charset="-120"/>
              </a:rPr>
              <a:t>)</a:t>
            </a:r>
          </a:p>
          <a:p>
            <a:pPr marL="857250" lvl="1" indent="-342900">
              <a:buClr>
                <a:srgbClr val="FFC000"/>
              </a:buClr>
              <a:buFont typeface="Wingdings" panose="05000000000000000000" pitchFamily="2" charset="2"/>
              <a:buChar char="Ø"/>
            </a:pPr>
            <a:r>
              <a:rPr lang="zh-TW" altLang="en-US" sz="2400" b="1" dirty="0" smtClean="0">
                <a:ea typeface="新細明體" charset="-120"/>
              </a:rPr>
              <a:t>酒</a:t>
            </a:r>
          </a:p>
          <a:p>
            <a:pPr marL="857250" lvl="1" indent="-342900">
              <a:buClr>
                <a:srgbClr val="FFC000"/>
              </a:buClr>
              <a:buFont typeface="Wingdings" panose="05000000000000000000" pitchFamily="2" charset="2"/>
              <a:buChar char="Ø"/>
            </a:pPr>
            <a:r>
              <a:rPr lang="zh-TW" altLang="en-US" sz="2400" b="1" dirty="0" smtClean="0">
                <a:ea typeface="新細明體" charset="-120"/>
              </a:rPr>
              <a:t>精緻糖</a:t>
            </a:r>
          </a:p>
          <a:p>
            <a:pPr marL="857250" lvl="1" indent="-342900">
              <a:buClr>
                <a:srgbClr val="FFC000"/>
              </a:buClr>
              <a:buFont typeface="Wingdings" panose="05000000000000000000" pitchFamily="2" charset="2"/>
              <a:buChar char="Ø"/>
            </a:pPr>
            <a:r>
              <a:rPr lang="zh-TW" altLang="en-US" sz="2400" b="1" dirty="0" smtClean="0">
                <a:ea typeface="新細明體" charset="-120"/>
              </a:rPr>
              <a:t>過多的膽固醇</a:t>
            </a:r>
          </a:p>
          <a:p>
            <a:pPr marL="857250" lvl="1" indent="-342900">
              <a:buClr>
                <a:srgbClr val="FFC000"/>
              </a:buClr>
              <a:buFont typeface="Wingdings" panose="05000000000000000000" pitchFamily="2" charset="2"/>
              <a:buChar char="Ø"/>
            </a:pPr>
            <a:r>
              <a:rPr lang="zh-TW" altLang="en-US" sz="2400" b="1" dirty="0" smtClean="0">
                <a:ea typeface="新細明體" charset="-120"/>
              </a:rPr>
              <a:t>缺乏維生素</a:t>
            </a:r>
            <a:r>
              <a:rPr lang="en-US" altLang="zh-TW" sz="2400" b="1" dirty="0" smtClean="0">
                <a:ea typeface="新細明體" charset="-120"/>
              </a:rPr>
              <a:t>C</a:t>
            </a:r>
            <a:r>
              <a:rPr lang="zh-TW" altLang="en-US" sz="2400" b="1" dirty="0" smtClean="0">
                <a:ea typeface="新細明體" charset="-120"/>
              </a:rPr>
              <a:t>，鎂，鋅，維生素</a:t>
            </a:r>
            <a:r>
              <a:rPr lang="en-US" altLang="zh-TW" sz="2400" b="1" dirty="0" smtClean="0">
                <a:ea typeface="新細明體" charset="-120"/>
              </a:rPr>
              <a:t>B6</a:t>
            </a:r>
            <a:r>
              <a:rPr lang="zh-TW" altLang="en-US" sz="2400" b="1" dirty="0" smtClean="0">
                <a:ea typeface="新細明體" charset="-120"/>
              </a:rPr>
              <a:t>等</a:t>
            </a:r>
          </a:p>
          <a:p>
            <a:pPr marL="571500" indent="-457200">
              <a:buFont typeface="Wingdings" panose="05000000000000000000" pitchFamily="2" charset="2"/>
              <a:buChar char="l"/>
            </a:pPr>
            <a:r>
              <a:rPr lang="zh-TW" altLang="en-US" sz="2800" b="1" dirty="0" smtClean="0">
                <a:ea typeface="新細明體" charset="-120"/>
              </a:rPr>
              <a:t>即使是亞麻籽油轉化成可利用的</a:t>
            </a:r>
            <a:r>
              <a:rPr lang="en-US" altLang="zh-TW" sz="2800" b="1" dirty="0" smtClean="0">
                <a:ea typeface="新細明體" charset="-120"/>
              </a:rPr>
              <a:t>EPA</a:t>
            </a:r>
            <a:r>
              <a:rPr lang="zh-TW" altLang="en-US" sz="2800" b="1" dirty="0" smtClean="0">
                <a:ea typeface="新細明體" charset="-120"/>
              </a:rPr>
              <a:t>和</a:t>
            </a:r>
            <a:r>
              <a:rPr lang="en-US" altLang="zh-TW" sz="2800" b="1" dirty="0" smtClean="0">
                <a:ea typeface="新細明體" charset="-120"/>
              </a:rPr>
              <a:t>DHA</a:t>
            </a:r>
            <a:r>
              <a:rPr lang="zh-TW" altLang="en-US" sz="2800" b="1" dirty="0" smtClean="0">
                <a:ea typeface="新細明體" charset="-120"/>
              </a:rPr>
              <a:t>，也會受到這些飲食因素的影響。</a:t>
            </a:r>
            <a:endParaRPr lang="en-US" altLang="zh-TW" sz="2800" b="1" dirty="0" smtClean="0">
              <a:ea typeface="新細明體" charset="-120"/>
            </a:endParaRPr>
          </a:p>
          <a:p>
            <a:pPr marL="571500" indent="-457200">
              <a:buFont typeface="Wingdings" panose="05000000000000000000" pitchFamily="2" charset="2"/>
              <a:buChar char="l"/>
            </a:pPr>
            <a:endParaRPr lang="zh-TW" altLang="en-US" sz="800" b="1" dirty="0" smtClean="0">
              <a:ea typeface="新細明體" charset="-120"/>
            </a:endParaRPr>
          </a:p>
          <a:p>
            <a:pPr marL="114300" indent="0">
              <a:buFontTx/>
              <a:buNone/>
            </a:pPr>
            <a:r>
              <a:rPr lang="zh-TW" altLang="en-US" sz="2800" b="1" dirty="0" smtClean="0">
                <a:ea typeface="新細明體" charset="-120"/>
              </a:rPr>
              <a:t>所以，必須由營養品中補充可用的活性型</a:t>
            </a:r>
            <a:r>
              <a:rPr lang="en-US" altLang="zh-TW" sz="2800" b="1" dirty="0" smtClean="0">
                <a:ea typeface="新細明體" charset="-120"/>
              </a:rPr>
              <a:t>omega-3</a:t>
            </a:r>
            <a:r>
              <a:rPr lang="zh-TW" altLang="en-US" sz="2800" b="1" dirty="0" smtClean="0">
                <a:ea typeface="新細明體" charset="-120"/>
              </a:rPr>
              <a:t>。</a:t>
            </a:r>
          </a:p>
        </p:txBody>
      </p:sp>
      <p:sp>
        <p:nvSpPr>
          <p:cNvPr id="4" name="Title 3"/>
          <p:cNvSpPr>
            <a:spLocks noGrp="1"/>
          </p:cNvSpPr>
          <p:nvPr>
            <p:ph type="title" idx="4294967295"/>
          </p:nvPr>
        </p:nvSpPr>
        <p:spPr>
          <a:xfrm>
            <a:off x="0" y="292100"/>
            <a:ext cx="9144000" cy="1384300"/>
          </a:xfrm>
          <a:noFill/>
          <a:ln>
            <a:noFill/>
          </a:ln>
          <a:effectLst/>
        </p:spPr>
        <p:txBody>
          <a:bodyPr vert="horz" wrap="square" lIns="91440" tIns="45720" rIns="91440" bIns="45720" numCol="1" anchor="ctr" anchorCtr="0" compatLnSpc="1">
            <a:prstTxWarp prst="textNoShape">
              <a:avLst/>
            </a:prstTxWarp>
          </a:bodyPr>
          <a:lstStyle/>
          <a:p>
            <a:r>
              <a:rPr lang="zh-TW" altLang="en-US" sz="4000" b="1" dirty="0">
                <a:solidFill>
                  <a:schemeClr val="tx1"/>
                </a:solidFill>
                <a:latin typeface="MS PGothic" panose="020B0600070205080204" pitchFamily="34" charset="-128"/>
                <a:ea typeface="MS PGothic" panose="020B0600070205080204" pitchFamily="34" charset="-128"/>
                <a:cs typeface="Times New Roman" pitchFamily="18" charset="0"/>
              </a:rPr>
              <a:t>為什麼需要由營養補充品補充</a:t>
            </a:r>
            <a:r>
              <a:rPr lang="en-US" altLang="zh-TW" sz="4000" b="1" dirty="0" smtClean="0">
                <a:solidFill>
                  <a:schemeClr val="tx1"/>
                </a:solidFill>
                <a:latin typeface="MS PGothic" panose="020B0600070205080204" pitchFamily="34" charset="-128"/>
                <a:ea typeface="MS PGothic" panose="020B0600070205080204" pitchFamily="34" charset="-128"/>
                <a:cs typeface="Times New Roman" pitchFamily="18" charset="0"/>
              </a:rPr>
              <a:t>Omega-3</a:t>
            </a:r>
            <a:r>
              <a:rPr lang="en-US" altLang="zh-TW" sz="4000" b="1" dirty="0">
                <a:solidFill>
                  <a:schemeClr val="tx1"/>
                </a:solidFill>
                <a:latin typeface="MS PGothic" panose="020B0600070205080204" pitchFamily="34" charset="-128"/>
                <a:ea typeface="MS PGothic" panose="020B0600070205080204" pitchFamily="34" charset="-128"/>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編號版面配置區 4"/>
          <p:cNvSpPr>
            <a:spLocks noGrp="1"/>
          </p:cNvSpPr>
          <p:nvPr>
            <p:ph type="sldNum" sz="quarter" idx="12"/>
          </p:nvPr>
        </p:nvSpPr>
        <p:spPr>
          <a:xfrm>
            <a:off x="3124200" y="6245225"/>
            <a:ext cx="2895600" cy="476250"/>
          </a:xfrm>
          <a:extLst/>
        </p:spPr>
        <p:txBody>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pPr algn="ctr">
              <a:defRPr/>
            </a:pPr>
            <a:fld id="{ADFABE8E-1A0D-4F2A-A799-83505C3FA3E5}" type="slidenum">
              <a:rPr kumimoji="0" lang="en-US" altLang="zh-TW" sz="1200">
                <a:latin typeface="Arial Black" charset="0"/>
              </a:rPr>
              <a:pPr algn="ctr">
                <a:defRPr/>
              </a:pPr>
              <a:t>3</a:t>
            </a:fld>
            <a:endParaRPr kumimoji="0" lang="en-US" altLang="zh-TW" sz="1200">
              <a:latin typeface="Arial Black" charset="0"/>
            </a:endParaRPr>
          </a:p>
        </p:txBody>
      </p:sp>
      <p:sp>
        <p:nvSpPr>
          <p:cNvPr id="17410" name="Text Box 4"/>
          <p:cNvSpPr txBox="1">
            <a:spLocks noChangeArrowheads="1"/>
          </p:cNvSpPr>
          <p:nvPr/>
        </p:nvSpPr>
        <p:spPr bwMode="auto">
          <a:xfrm>
            <a:off x="2124075" y="1844675"/>
            <a:ext cx="184150" cy="666750"/>
          </a:xfrm>
          <a:prstGeom prst="rect">
            <a:avLst/>
          </a:prstGeom>
          <a:noFill/>
          <a:ln w="9525">
            <a:noFill/>
            <a:miter lim="800000"/>
            <a:headEnd/>
            <a:tailEnd/>
          </a:ln>
        </p:spPr>
        <p:txBody>
          <a:bodyPr wrap="none">
            <a:spAutoFit/>
          </a:bodyPr>
          <a:lstStyle/>
          <a:p>
            <a:pPr eaLnBrk="0" hangingPunct="0">
              <a:lnSpc>
                <a:spcPct val="120000"/>
              </a:lnSpc>
              <a:buClr>
                <a:srgbClr val="FF66FF"/>
              </a:buClr>
            </a:pPr>
            <a:endParaRPr lang="zh-TW" altLang="en-US" sz="3200" b="1">
              <a:solidFill>
                <a:srgbClr val="FF0066"/>
              </a:solidFill>
              <a:latin typeface="Arial" charset="0"/>
              <a:ea typeface="標楷體" pitchFamily="65" charset="-120"/>
            </a:endParaRPr>
          </a:p>
        </p:txBody>
      </p:sp>
      <p:sp>
        <p:nvSpPr>
          <p:cNvPr id="17411" name="Rectangle 5"/>
          <p:cNvSpPr>
            <a:spLocks noGrp="1" noChangeArrowheads="1"/>
          </p:cNvSpPr>
          <p:nvPr>
            <p:ph type="title"/>
          </p:nvPr>
        </p:nvSpPr>
        <p:spPr>
          <a:xfrm>
            <a:off x="1039813" y="228600"/>
            <a:ext cx="7064375" cy="1143000"/>
          </a:xfrm>
        </p:spPr>
        <p:txBody>
          <a:bodyPr anchor="b"/>
          <a:lstStyle/>
          <a:p>
            <a:pPr algn="ctr"/>
            <a:r>
              <a:rPr lang="zh-TW" altLang="en-US" b="1" smtClean="0">
                <a:effectLst/>
                <a:ea typeface="新細明體" charset="-120"/>
              </a:rPr>
              <a:t>脂質的功能</a:t>
            </a:r>
          </a:p>
        </p:txBody>
      </p:sp>
      <p:sp>
        <p:nvSpPr>
          <p:cNvPr id="5" name="Content Placeholder 2"/>
          <p:cNvSpPr>
            <a:spLocks noGrp="1"/>
          </p:cNvSpPr>
          <p:nvPr>
            <p:ph idx="1"/>
          </p:nvPr>
        </p:nvSpPr>
        <p:spPr>
          <a:xfrm>
            <a:off x="762000" y="1735138"/>
            <a:ext cx="7924800" cy="4056062"/>
          </a:xfrm>
        </p:spPr>
        <p:txBody>
          <a:bodyPr>
            <a:noAutofit/>
          </a:bodyPr>
          <a:lstStyle/>
          <a:p>
            <a:pPr>
              <a:lnSpc>
                <a:spcPct val="120000"/>
              </a:lnSpc>
              <a:spcBef>
                <a:spcPct val="0"/>
              </a:spcBef>
              <a:buFont typeface="Wingdings" panose="05000000000000000000" pitchFamily="2" charset="2"/>
              <a:buChar char="l"/>
            </a:pPr>
            <a:r>
              <a:rPr lang="zh-TW" altLang="en-US" sz="3600" b="1" dirty="0" smtClean="0">
                <a:solidFill>
                  <a:srgbClr val="FFFF00"/>
                </a:solidFill>
                <a:effectLst/>
                <a:ea typeface="新細明體" charset="-120"/>
              </a:rPr>
              <a:t>脂質構成細胞膜</a:t>
            </a:r>
          </a:p>
          <a:p>
            <a:pPr>
              <a:lnSpc>
                <a:spcPct val="120000"/>
              </a:lnSpc>
              <a:spcBef>
                <a:spcPct val="0"/>
              </a:spcBef>
              <a:buFont typeface="Wingdings" panose="05000000000000000000" pitchFamily="2" charset="2"/>
              <a:buChar char="l"/>
            </a:pPr>
            <a:r>
              <a:rPr lang="zh-TW" altLang="en-US" sz="3600" b="1" dirty="0" smtClean="0">
                <a:solidFill>
                  <a:srgbClr val="FFFF00"/>
                </a:solidFill>
                <a:effectLst/>
                <a:ea typeface="新細明體" charset="-120"/>
              </a:rPr>
              <a:t>有絕緣效果，能維持體溫並保護內臟</a:t>
            </a:r>
          </a:p>
          <a:p>
            <a:pPr>
              <a:lnSpc>
                <a:spcPct val="120000"/>
              </a:lnSpc>
              <a:spcBef>
                <a:spcPct val="0"/>
              </a:spcBef>
              <a:buFont typeface="Wingdings" panose="05000000000000000000" pitchFamily="2" charset="2"/>
              <a:buChar char="l"/>
            </a:pPr>
            <a:r>
              <a:rPr lang="zh-TW" altLang="en-US" sz="3600" b="1" dirty="0" smtClean="0">
                <a:solidFill>
                  <a:srgbClr val="FFFF00"/>
                </a:solidFill>
                <a:effectLst/>
                <a:ea typeface="新細明體" charset="-120"/>
              </a:rPr>
              <a:t>增進食物美味，並且促進消化</a:t>
            </a:r>
          </a:p>
          <a:p>
            <a:pPr>
              <a:lnSpc>
                <a:spcPct val="120000"/>
              </a:lnSpc>
              <a:spcBef>
                <a:spcPct val="0"/>
              </a:spcBef>
              <a:buFont typeface="Wingdings" panose="05000000000000000000" pitchFamily="2" charset="2"/>
              <a:buChar char="l"/>
            </a:pPr>
            <a:r>
              <a:rPr lang="zh-TW" altLang="en-US" sz="3600" b="1" dirty="0" smtClean="0">
                <a:solidFill>
                  <a:srgbClr val="FFFF00"/>
                </a:solidFill>
                <a:effectLst/>
                <a:ea typeface="新細明體" charset="-120"/>
              </a:rPr>
              <a:t>是主要的能量來源</a:t>
            </a:r>
            <a:endParaRPr lang="en-US" altLang="zh-TW" sz="3600" b="1" dirty="0" smtClean="0">
              <a:solidFill>
                <a:srgbClr val="FFFF00"/>
              </a:solidFill>
              <a:effectLst/>
              <a:ea typeface="新細明體" charset="-120"/>
            </a:endParaRPr>
          </a:p>
          <a:p>
            <a:pPr>
              <a:lnSpc>
                <a:spcPct val="120000"/>
              </a:lnSpc>
              <a:spcBef>
                <a:spcPct val="0"/>
              </a:spcBef>
              <a:buFont typeface="Wingdings" panose="05000000000000000000" pitchFamily="2" charset="2"/>
              <a:buChar char="l"/>
            </a:pPr>
            <a:r>
              <a:rPr lang="zh-TW" altLang="en-US" sz="3600" b="1" dirty="0" smtClean="0">
                <a:solidFill>
                  <a:srgbClr val="FFFF00"/>
                </a:solidFill>
                <a:effectLst/>
                <a:ea typeface="新細明體" charset="-120"/>
              </a:rPr>
              <a:t>提供身體不能製造的必需脂肪酸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sz="quarter" idx="1"/>
          </p:nvPr>
        </p:nvSpPr>
        <p:spPr>
          <a:xfrm>
            <a:off x="287338" y="1752600"/>
            <a:ext cx="8504237" cy="4629150"/>
          </a:xfrm>
          <a:extLst/>
        </p:spPr>
        <p:txBody>
          <a:bodyPr>
            <a:spAutoFit/>
          </a:bodyPr>
          <a:lstStyle/>
          <a:p>
            <a:pPr>
              <a:lnSpc>
                <a:spcPct val="120000"/>
              </a:lnSpc>
              <a:spcBef>
                <a:spcPct val="0"/>
              </a:spcBef>
              <a:buFont typeface="Wingdings" panose="05000000000000000000" pitchFamily="2" charset="2"/>
              <a:buChar char="l"/>
            </a:pPr>
            <a:r>
              <a:rPr kumimoji="1" lang="zh-TW" altLang="en-US" sz="3600" b="1" dirty="0" smtClean="0">
                <a:solidFill>
                  <a:srgbClr val="FFFF00"/>
                </a:solidFill>
                <a:effectLst/>
                <a:ea typeface="新細明體" charset="-120"/>
              </a:rPr>
              <a:t>非必需脂肪酸：</a:t>
            </a:r>
            <a:r>
              <a:rPr kumimoji="1" lang="zh-TW" altLang="en-US" sz="3600" b="1" dirty="0" smtClean="0">
                <a:effectLst/>
                <a:ea typeface="新細明體" charset="-120"/>
              </a:rPr>
              <a:t>體內可自行合成，不需由食物供應的脂肪酸。</a:t>
            </a:r>
          </a:p>
          <a:p>
            <a:pPr>
              <a:lnSpc>
                <a:spcPct val="120000"/>
              </a:lnSpc>
              <a:spcBef>
                <a:spcPct val="0"/>
              </a:spcBef>
              <a:buFont typeface="Wingdings" panose="05000000000000000000" pitchFamily="2" charset="2"/>
              <a:buChar char="l"/>
            </a:pPr>
            <a:r>
              <a:rPr kumimoji="1" lang="zh-TW" altLang="en-US" sz="3600" b="1" dirty="0" smtClean="0">
                <a:solidFill>
                  <a:srgbClr val="FFFF00"/>
                </a:solidFill>
                <a:effectLst/>
                <a:ea typeface="新細明體" charset="-120"/>
              </a:rPr>
              <a:t>必需脂肪酸：</a:t>
            </a:r>
            <a:r>
              <a:rPr kumimoji="1" lang="zh-TW" altLang="en-US" sz="3600" b="1" dirty="0" smtClean="0">
                <a:effectLst/>
                <a:ea typeface="新細明體" charset="-120"/>
              </a:rPr>
              <a:t>人體無法合成或合成量不足，需仰賴食物供應的脂肪酸，包括亞麻油酸</a:t>
            </a:r>
            <a:r>
              <a:rPr kumimoji="1" lang="en-US" altLang="zh-TW" sz="3600" b="1" dirty="0" smtClean="0">
                <a:effectLst/>
                <a:ea typeface="新細明體" charset="-120"/>
              </a:rPr>
              <a:t>(omega-6)</a:t>
            </a:r>
            <a:r>
              <a:rPr kumimoji="1" lang="zh-TW" altLang="en-US" sz="3600" b="1" dirty="0" smtClean="0">
                <a:effectLst/>
                <a:ea typeface="新細明體" charset="-120"/>
              </a:rPr>
              <a:t>及次亞麻油酸</a:t>
            </a:r>
            <a:r>
              <a:rPr kumimoji="1" lang="en-US" altLang="zh-TW" sz="3600" b="1" dirty="0" smtClean="0">
                <a:effectLst/>
                <a:ea typeface="新細明體" charset="-120"/>
              </a:rPr>
              <a:t>(omega-3)</a:t>
            </a:r>
            <a:r>
              <a:rPr kumimoji="1" lang="zh-TW" altLang="en-US" sz="3600" b="1" dirty="0" smtClean="0">
                <a:effectLst/>
                <a:ea typeface="新細明體" charset="-120"/>
              </a:rPr>
              <a:t>。</a:t>
            </a:r>
          </a:p>
          <a:p>
            <a:pPr>
              <a:buFontTx/>
              <a:buNone/>
            </a:pPr>
            <a:endParaRPr kumimoji="1" lang="en-US" altLang="zh-TW" dirty="0" smtClean="0">
              <a:latin typeface="Arial" charset="0"/>
              <a:ea typeface="新細明體" charset="-120"/>
            </a:endParaRPr>
          </a:p>
        </p:txBody>
      </p:sp>
      <p:sp>
        <p:nvSpPr>
          <p:cNvPr id="18434" name="標題 1"/>
          <p:cNvSpPr>
            <a:spLocks noGrp="1"/>
          </p:cNvSpPr>
          <p:nvPr>
            <p:ph type="title"/>
          </p:nvPr>
        </p:nvSpPr>
        <p:spPr>
          <a:xfrm>
            <a:off x="554038" y="-31750"/>
            <a:ext cx="8229600" cy="1384300"/>
          </a:xfrm>
        </p:spPr>
        <p:txBody>
          <a:bodyPr anchor="b"/>
          <a:lstStyle/>
          <a:p>
            <a:pPr algn="ctr"/>
            <a:r>
              <a:rPr lang="zh-TW" altLang="en-US" b="1" smtClean="0">
                <a:effectLst/>
                <a:ea typeface="新細明體" charset="-120"/>
              </a:rPr>
              <a:t>脂肪酸的分類</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914400" y="152400"/>
            <a:ext cx="7313613" cy="868363"/>
          </a:xfrm>
        </p:spPr>
        <p:txBody>
          <a:bodyPr anchor="b"/>
          <a:lstStyle/>
          <a:p>
            <a:pPr algn="ctr"/>
            <a:r>
              <a:rPr lang="zh-TW" altLang="en-US" b="1" dirty="0" smtClean="0">
                <a:effectLst/>
                <a:ea typeface="新細明體" charset="-120"/>
              </a:rPr>
              <a:t>必需脂肪酸</a:t>
            </a:r>
          </a:p>
        </p:txBody>
      </p:sp>
      <p:sp>
        <p:nvSpPr>
          <p:cNvPr id="14339" name="Content Placeholder 2"/>
          <p:cNvSpPr>
            <a:spLocks noGrp="1"/>
          </p:cNvSpPr>
          <p:nvPr>
            <p:ph idx="1"/>
          </p:nvPr>
        </p:nvSpPr>
        <p:spPr>
          <a:xfrm>
            <a:off x="838200" y="1447800"/>
            <a:ext cx="7945438" cy="4056063"/>
          </a:xfrm>
        </p:spPr>
        <p:txBody>
          <a:bodyPr>
            <a:noAutofit/>
          </a:bodyPr>
          <a:lstStyle/>
          <a:p>
            <a:pPr>
              <a:buFont typeface="Wingdings" panose="05000000000000000000" pitchFamily="2" charset="2"/>
              <a:buChar char="l"/>
            </a:pPr>
            <a:r>
              <a:rPr kumimoji="1" lang="en-US" altLang="zh-TW" sz="2800" b="1" dirty="0" smtClean="0">
                <a:solidFill>
                  <a:srgbClr val="FFFF00"/>
                </a:solidFill>
                <a:effectLst/>
                <a:ea typeface="新細明體" charset="-120"/>
              </a:rPr>
              <a:t>Omega-3</a:t>
            </a:r>
          </a:p>
          <a:p>
            <a:pPr lvl="1"/>
            <a:r>
              <a:rPr kumimoji="1" lang="en-US" altLang="zh-TW" b="1" dirty="0" smtClean="0">
                <a:effectLst/>
                <a:ea typeface="新細明體" charset="-120"/>
              </a:rPr>
              <a:t>ALA</a:t>
            </a:r>
            <a:r>
              <a:rPr kumimoji="1" lang="zh-TW" altLang="en-US" b="1" dirty="0" smtClean="0">
                <a:effectLst/>
                <a:ea typeface="新細明體" charset="-120"/>
              </a:rPr>
              <a:t>，</a:t>
            </a:r>
            <a:r>
              <a:rPr kumimoji="1" lang="el-GR" altLang="zh-TW" b="1" dirty="0" smtClean="0">
                <a:effectLst/>
              </a:rPr>
              <a:t>α-</a:t>
            </a:r>
            <a:r>
              <a:rPr kumimoji="1" lang="zh-TW" altLang="en-US" b="1" dirty="0" smtClean="0">
                <a:effectLst/>
                <a:ea typeface="新細明體" charset="-120"/>
              </a:rPr>
              <a:t>次亞麻油酸，一種必需</a:t>
            </a:r>
            <a:r>
              <a:rPr kumimoji="1" lang="en-US" altLang="zh-TW" b="1" dirty="0" smtClean="0">
                <a:effectLst/>
                <a:ea typeface="新細明體" charset="-120"/>
              </a:rPr>
              <a:t>n-3</a:t>
            </a:r>
            <a:r>
              <a:rPr kumimoji="1" lang="zh-TW" altLang="en-US" b="1" dirty="0" smtClean="0">
                <a:effectLst/>
                <a:ea typeface="新細明體" charset="-120"/>
              </a:rPr>
              <a:t>脂肪酸</a:t>
            </a:r>
          </a:p>
          <a:p>
            <a:pPr lvl="1"/>
            <a:r>
              <a:rPr kumimoji="1" lang="en-US" altLang="zh-TW" b="1" dirty="0" smtClean="0">
                <a:effectLst/>
                <a:ea typeface="新細明體" charset="-120"/>
              </a:rPr>
              <a:t>EPA</a:t>
            </a:r>
            <a:r>
              <a:rPr kumimoji="1" lang="zh-TW" altLang="en-US" b="1" dirty="0" smtClean="0">
                <a:effectLst/>
                <a:ea typeface="新細明體" charset="-120"/>
              </a:rPr>
              <a:t>，</a:t>
            </a:r>
            <a:r>
              <a:rPr kumimoji="1" lang="en-US" altLang="zh-TW" b="1" dirty="0" smtClean="0">
                <a:effectLst/>
                <a:ea typeface="新細明體" charset="-120"/>
              </a:rPr>
              <a:t>n-3</a:t>
            </a:r>
            <a:r>
              <a:rPr kumimoji="1" lang="zh-TW" altLang="en-US" b="1" dirty="0" smtClean="0">
                <a:effectLst/>
                <a:ea typeface="新細明體" charset="-120"/>
              </a:rPr>
              <a:t>脂肪酸</a:t>
            </a:r>
          </a:p>
          <a:p>
            <a:pPr lvl="1"/>
            <a:r>
              <a:rPr kumimoji="1" lang="en-US" altLang="zh-TW" b="1" dirty="0" smtClean="0">
                <a:effectLst/>
                <a:ea typeface="新細明體" charset="-120"/>
              </a:rPr>
              <a:t>DHA</a:t>
            </a:r>
            <a:r>
              <a:rPr kumimoji="1" lang="zh-TW" altLang="en-US" b="1" dirty="0" smtClean="0">
                <a:effectLst/>
                <a:ea typeface="新細明體" charset="-120"/>
              </a:rPr>
              <a:t>， </a:t>
            </a:r>
            <a:r>
              <a:rPr kumimoji="1" lang="en-US" altLang="zh-TW" b="1" dirty="0" smtClean="0">
                <a:effectLst/>
                <a:ea typeface="新細明體" charset="-120"/>
              </a:rPr>
              <a:t>n-3</a:t>
            </a:r>
            <a:r>
              <a:rPr kumimoji="1" lang="zh-TW" altLang="en-US" b="1" dirty="0" smtClean="0">
                <a:effectLst/>
                <a:ea typeface="新細明體" charset="-120"/>
              </a:rPr>
              <a:t>脂肪酸</a:t>
            </a:r>
          </a:p>
          <a:p>
            <a:pPr lvl="3">
              <a:buFont typeface="Wingdings" pitchFamily="2" charset="2"/>
              <a:buChar char="l"/>
            </a:pPr>
            <a:r>
              <a:rPr kumimoji="1" lang="zh-TW" altLang="en-US" sz="2800" b="1" dirty="0" smtClean="0">
                <a:solidFill>
                  <a:srgbClr val="00B0F0"/>
                </a:solidFill>
                <a:effectLst/>
                <a:ea typeface="新細明體" charset="-120"/>
              </a:rPr>
              <a:t>身體難以生成</a:t>
            </a:r>
            <a:r>
              <a:rPr kumimoji="1" lang="en-US" altLang="zh-TW" sz="2800" b="1" dirty="0" smtClean="0">
                <a:solidFill>
                  <a:srgbClr val="00B0F0"/>
                </a:solidFill>
                <a:effectLst/>
                <a:ea typeface="新細明體" charset="-120"/>
              </a:rPr>
              <a:t>EPA </a:t>
            </a:r>
            <a:r>
              <a:rPr kumimoji="1" lang="zh-TW" altLang="en-US" sz="2800" b="1" dirty="0" smtClean="0">
                <a:solidFill>
                  <a:srgbClr val="00B0F0"/>
                </a:solidFill>
                <a:effectLst/>
                <a:ea typeface="新細明體" charset="-120"/>
              </a:rPr>
              <a:t>和 </a:t>
            </a:r>
            <a:r>
              <a:rPr kumimoji="1" lang="en-US" altLang="zh-TW" sz="2800" b="1" dirty="0" smtClean="0">
                <a:solidFill>
                  <a:srgbClr val="00B0F0"/>
                </a:solidFill>
                <a:effectLst/>
                <a:ea typeface="新細明體" charset="-120"/>
              </a:rPr>
              <a:t>DHA </a:t>
            </a:r>
          </a:p>
          <a:p>
            <a:pPr>
              <a:buFont typeface="Wingdings" panose="05000000000000000000" pitchFamily="2" charset="2"/>
              <a:buChar char="l"/>
            </a:pPr>
            <a:r>
              <a:rPr kumimoji="1" lang="en-US" altLang="zh-TW" sz="2800" b="1" dirty="0" smtClean="0">
                <a:solidFill>
                  <a:srgbClr val="FFFF00"/>
                </a:solidFill>
                <a:effectLst/>
                <a:ea typeface="新細明體" charset="-120"/>
              </a:rPr>
              <a:t>Omega-6</a:t>
            </a:r>
          </a:p>
          <a:p>
            <a:pPr lvl="1"/>
            <a:r>
              <a:rPr kumimoji="1" lang="en-US" altLang="zh-TW" b="1" dirty="0" smtClean="0">
                <a:effectLst/>
                <a:ea typeface="新細明體" charset="-120"/>
              </a:rPr>
              <a:t>LA</a:t>
            </a:r>
            <a:r>
              <a:rPr kumimoji="1" lang="zh-TW" altLang="en-US" b="1" dirty="0" smtClean="0">
                <a:effectLst/>
                <a:ea typeface="新細明體" charset="-120"/>
              </a:rPr>
              <a:t>，亞麻油酸，一種必需</a:t>
            </a:r>
            <a:r>
              <a:rPr kumimoji="1" lang="en-US" altLang="zh-TW" b="1" dirty="0" smtClean="0">
                <a:effectLst/>
                <a:ea typeface="新細明體" charset="-120"/>
              </a:rPr>
              <a:t>n-6</a:t>
            </a:r>
            <a:r>
              <a:rPr kumimoji="1" lang="zh-TW" altLang="en-US" b="1" dirty="0" smtClean="0">
                <a:effectLst/>
                <a:ea typeface="新細明體" charset="-120"/>
              </a:rPr>
              <a:t>脂肪酸</a:t>
            </a:r>
          </a:p>
          <a:p>
            <a:pPr lvl="1"/>
            <a:r>
              <a:rPr kumimoji="1" lang="en-US" altLang="zh-TW" b="1" dirty="0" smtClean="0">
                <a:effectLst/>
                <a:ea typeface="新細明體" charset="-120"/>
              </a:rPr>
              <a:t>AA</a:t>
            </a:r>
            <a:r>
              <a:rPr kumimoji="1" lang="zh-TW" altLang="en-US" b="1" dirty="0" smtClean="0">
                <a:effectLst/>
                <a:ea typeface="新細明體" charset="-120"/>
              </a:rPr>
              <a:t>，</a:t>
            </a:r>
            <a:r>
              <a:rPr kumimoji="1" lang="en-US" altLang="zh-TW" b="1" dirty="0" smtClean="0">
                <a:effectLst/>
                <a:ea typeface="新細明體" charset="-120"/>
              </a:rPr>
              <a:t>n-6</a:t>
            </a:r>
            <a:r>
              <a:rPr kumimoji="1" lang="zh-TW" altLang="en-US" b="1" dirty="0" smtClean="0">
                <a:effectLst/>
                <a:ea typeface="新細明體" charset="-120"/>
              </a:rPr>
              <a:t>脂肪酸</a:t>
            </a:r>
          </a:p>
          <a:p>
            <a:pPr lvl="1"/>
            <a:r>
              <a:rPr kumimoji="1" lang="en-US" altLang="zh-TW" b="1" dirty="0" smtClean="0">
                <a:effectLst/>
                <a:ea typeface="新細明體" charset="-120"/>
              </a:rPr>
              <a:t>GLA</a:t>
            </a:r>
            <a:r>
              <a:rPr kumimoji="1" lang="zh-TW" altLang="en-US" b="1" dirty="0" smtClean="0">
                <a:effectLst/>
                <a:ea typeface="新細明體" charset="-120"/>
              </a:rPr>
              <a:t>，</a:t>
            </a:r>
            <a:r>
              <a:rPr kumimoji="1" lang="en-US" altLang="zh-TW" b="1" dirty="0" smtClean="0">
                <a:effectLst/>
                <a:ea typeface="新細明體" charset="-120"/>
              </a:rPr>
              <a:t>n-6</a:t>
            </a:r>
            <a:r>
              <a:rPr kumimoji="1" lang="zh-TW" altLang="en-US" b="1" dirty="0" smtClean="0">
                <a:effectLst/>
                <a:ea typeface="新細明體" charset="-120"/>
              </a:rPr>
              <a:t>脂肪酸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7" dur="500"/>
                                        <p:tgtEl>
                                          <p:spTgt spid="1433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9">
                                            <p:txEl>
                                              <p:pRg st="5" end="5"/>
                                            </p:txEl>
                                          </p:spTgt>
                                        </p:tgtEl>
                                        <p:attrNameLst>
                                          <p:attrName>style.visibility</p:attrName>
                                        </p:attrNameLst>
                                      </p:cBhvr>
                                      <p:to>
                                        <p:strVal val="visible"/>
                                      </p:to>
                                    </p:set>
                                    <p:anim calcmode="lin" valueType="num">
                                      <p:cBhvr additive="base">
                                        <p:cTn id="12"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9">
                                            <p:txEl>
                                              <p:pRg st="5" end="5"/>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339">
                                            <p:txEl>
                                              <p:pRg st="6" end="6"/>
                                            </p:txEl>
                                          </p:spTgt>
                                        </p:tgtEl>
                                        <p:attrNameLst>
                                          <p:attrName>style.visibility</p:attrName>
                                        </p:attrNameLst>
                                      </p:cBhvr>
                                      <p:to>
                                        <p:strVal val="visible"/>
                                      </p:to>
                                    </p:set>
                                    <p:anim calcmode="lin" valueType="num">
                                      <p:cBhvr additive="base">
                                        <p:cTn id="16"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339">
                                            <p:txEl>
                                              <p:pRg st="7" end="7"/>
                                            </p:txEl>
                                          </p:spTgt>
                                        </p:tgtEl>
                                        <p:attrNameLst>
                                          <p:attrName>style.visibility</p:attrName>
                                        </p:attrNameLst>
                                      </p:cBhvr>
                                      <p:to>
                                        <p:strVal val="visible"/>
                                      </p:to>
                                    </p:set>
                                    <p:anim calcmode="lin" valueType="num">
                                      <p:cBhvr additive="base">
                                        <p:cTn id="20"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339">
                                            <p:txEl>
                                              <p:pRg st="7" end="7"/>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339">
                                            <p:txEl>
                                              <p:pRg st="8" end="8"/>
                                            </p:txEl>
                                          </p:spTgt>
                                        </p:tgtEl>
                                        <p:attrNameLst>
                                          <p:attrName>style.visibility</p:attrName>
                                        </p:attrNameLst>
                                      </p:cBhvr>
                                      <p:to>
                                        <p:strVal val="visible"/>
                                      </p:to>
                                    </p:set>
                                    <p:anim calcmode="lin" valueType="num">
                                      <p:cBhvr additive="base">
                                        <p:cTn id="24"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Vol_169_GZ008"/>
          <p:cNvPicPr>
            <a:picLocks noChangeAspect="1" noChangeArrowheads="1"/>
          </p:cNvPicPr>
          <p:nvPr/>
        </p:nvPicPr>
        <p:blipFill>
          <a:blip r:embed="rId3"/>
          <a:srcRect/>
          <a:stretch>
            <a:fillRect/>
          </a:stretch>
        </p:blipFill>
        <p:spPr bwMode="auto">
          <a:xfrm>
            <a:off x="0" y="1125538"/>
            <a:ext cx="9144000" cy="5732462"/>
          </a:xfrm>
          <a:prstGeom prst="rect">
            <a:avLst/>
          </a:prstGeom>
          <a:noFill/>
          <a:ln w="9525">
            <a:noFill/>
            <a:miter lim="800000"/>
            <a:headEnd/>
            <a:tailEnd/>
          </a:ln>
        </p:spPr>
      </p:pic>
      <p:pic>
        <p:nvPicPr>
          <p:cNvPr id="21506" name="Picture 14" descr="Vol_179_HK004"/>
          <p:cNvPicPr>
            <a:picLocks noChangeAspect="1" noChangeArrowheads="1"/>
          </p:cNvPicPr>
          <p:nvPr/>
        </p:nvPicPr>
        <p:blipFill>
          <a:blip r:embed="rId4"/>
          <a:srcRect/>
          <a:stretch>
            <a:fillRect/>
          </a:stretch>
        </p:blipFill>
        <p:spPr bwMode="auto">
          <a:xfrm>
            <a:off x="0" y="981075"/>
            <a:ext cx="9144000" cy="5688013"/>
          </a:xfrm>
          <a:prstGeom prst="rect">
            <a:avLst/>
          </a:prstGeom>
          <a:noFill/>
          <a:ln w="9525">
            <a:noFill/>
            <a:miter lim="800000"/>
            <a:headEnd/>
            <a:tailEnd/>
          </a:ln>
        </p:spPr>
      </p:pic>
      <p:sp>
        <p:nvSpPr>
          <p:cNvPr id="21507" name="Rectangle 1026"/>
          <p:cNvSpPr>
            <a:spLocks noGrp="1" noChangeArrowheads="1"/>
          </p:cNvSpPr>
          <p:nvPr>
            <p:ph type="title" idx="4294967295"/>
          </p:nvPr>
        </p:nvSpPr>
        <p:spPr>
          <a:xfrm>
            <a:off x="914400" y="276225"/>
            <a:ext cx="8229600" cy="504825"/>
          </a:xfrm>
          <a:noFill/>
        </p:spPr>
        <p:txBody>
          <a:bodyPr anchor="b"/>
          <a:lstStyle/>
          <a:p>
            <a:pPr algn="ctr"/>
            <a:r>
              <a:rPr lang="zh-TW" altLang="en-US" b="1" smtClean="0">
                <a:effectLst/>
                <a:ea typeface="新細明體" charset="-120"/>
              </a:rPr>
              <a:t>為何需要魚油</a:t>
            </a:r>
            <a:r>
              <a:rPr lang="zh-TW" altLang="zh-TW" b="1" smtClean="0">
                <a:effectLst/>
                <a:ea typeface="新細明體" charset="-120"/>
              </a:rPr>
              <a:t>?</a:t>
            </a:r>
          </a:p>
        </p:txBody>
      </p:sp>
      <p:grpSp>
        <p:nvGrpSpPr>
          <p:cNvPr id="21508" name="Group 1027"/>
          <p:cNvGrpSpPr>
            <a:grpSpLocks/>
          </p:cNvGrpSpPr>
          <p:nvPr/>
        </p:nvGrpSpPr>
        <p:grpSpPr bwMode="auto">
          <a:xfrm>
            <a:off x="1077913" y="3290888"/>
            <a:ext cx="6934200" cy="1525587"/>
            <a:chOff x="864" y="1920"/>
            <a:chExt cx="4368" cy="961"/>
          </a:xfrm>
        </p:grpSpPr>
        <p:sp>
          <p:nvSpPr>
            <p:cNvPr id="21512" name="AutoShape 1028"/>
            <p:cNvSpPr>
              <a:spLocks noChangeArrowheads="1"/>
            </p:cNvSpPr>
            <p:nvPr/>
          </p:nvSpPr>
          <p:spPr bwMode="auto">
            <a:xfrm>
              <a:off x="2496" y="1968"/>
              <a:ext cx="1056" cy="913"/>
            </a:xfrm>
            <a:prstGeom prst="triangle">
              <a:avLst>
                <a:gd name="adj" fmla="val 50000"/>
              </a:avLst>
            </a:prstGeom>
            <a:solidFill>
              <a:srgbClr val="003366"/>
            </a:solidFill>
            <a:ln w="76200">
              <a:solidFill>
                <a:schemeClr val="tx1"/>
              </a:solidFill>
              <a:miter lim="800000"/>
              <a:headEnd/>
              <a:tailEnd/>
            </a:ln>
          </p:spPr>
          <p:txBody>
            <a:bodyPr wrap="none" anchor="ctr"/>
            <a:lstStyle/>
            <a:p>
              <a:pPr eaLnBrk="0" hangingPunct="0"/>
              <a:endParaRPr kumimoji="0" lang="zh-TW" altLang="zh-TW">
                <a:solidFill>
                  <a:srgbClr val="000000"/>
                </a:solidFill>
                <a:latin typeface="Arial" charset="0"/>
              </a:endParaRPr>
            </a:p>
          </p:txBody>
        </p:sp>
        <p:sp>
          <p:nvSpPr>
            <p:cNvPr id="21513" name="Line 1029"/>
            <p:cNvSpPr>
              <a:spLocks noChangeShapeType="1"/>
            </p:cNvSpPr>
            <p:nvPr/>
          </p:nvSpPr>
          <p:spPr bwMode="auto">
            <a:xfrm>
              <a:off x="864" y="1920"/>
              <a:ext cx="4368" cy="0"/>
            </a:xfrm>
            <a:prstGeom prst="line">
              <a:avLst/>
            </a:prstGeom>
            <a:noFill/>
            <a:ln w="76200">
              <a:solidFill>
                <a:schemeClr val="tx1"/>
              </a:solidFill>
              <a:round/>
              <a:headEnd/>
              <a:tailEnd/>
            </a:ln>
          </p:spPr>
          <p:txBody>
            <a:bodyPr wrap="none" anchor="ctr"/>
            <a:lstStyle/>
            <a:p>
              <a:endParaRPr lang="zh-TW" altLang="en-US"/>
            </a:p>
          </p:txBody>
        </p:sp>
        <p:sp>
          <p:nvSpPr>
            <p:cNvPr id="21514" name="Text Box 1030"/>
            <p:cNvSpPr txBox="1">
              <a:spLocks noChangeArrowheads="1"/>
            </p:cNvSpPr>
            <p:nvPr/>
          </p:nvSpPr>
          <p:spPr bwMode="auto">
            <a:xfrm>
              <a:off x="864" y="1968"/>
              <a:ext cx="1056" cy="327"/>
            </a:xfrm>
            <a:prstGeom prst="rect">
              <a:avLst/>
            </a:prstGeom>
            <a:noFill/>
            <a:ln w="9525">
              <a:noFill/>
              <a:miter lim="800000"/>
              <a:headEnd/>
              <a:tailEnd/>
            </a:ln>
          </p:spPr>
          <p:txBody>
            <a:bodyPr>
              <a:spAutoFit/>
            </a:bodyPr>
            <a:lstStyle/>
            <a:p>
              <a:pPr eaLnBrk="0" hangingPunct="0">
                <a:spcBef>
                  <a:spcPct val="50000"/>
                </a:spcBef>
              </a:pPr>
              <a:r>
                <a:rPr lang="en-US" altLang="ja-JP" b="1">
                  <a:solidFill>
                    <a:srgbClr val="000000"/>
                  </a:solidFill>
                  <a:latin typeface="Arial" charset="0"/>
                  <a:ea typeface="MS PGothic" pitchFamily="34" charset="-128"/>
                </a:rPr>
                <a:t>Omega-6</a:t>
              </a:r>
            </a:p>
          </p:txBody>
        </p:sp>
        <p:sp>
          <p:nvSpPr>
            <p:cNvPr id="21515" name="Text Box 1031"/>
            <p:cNvSpPr txBox="1">
              <a:spLocks noChangeArrowheads="1"/>
            </p:cNvSpPr>
            <p:nvPr/>
          </p:nvSpPr>
          <p:spPr bwMode="auto">
            <a:xfrm>
              <a:off x="4176" y="1968"/>
              <a:ext cx="1056" cy="327"/>
            </a:xfrm>
            <a:prstGeom prst="rect">
              <a:avLst/>
            </a:prstGeom>
            <a:noFill/>
            <a:ln w="9525">
              <a:noFill/>
              <a:miter lim="800000"/>
              <a:headEnd/>
              <a:tailEnd/>
            </a:ln>
          </p:spPr>
          <p:txBody>
            <a:bodyPr>
              <a:spAutoFit/>
            </a:bodyPr>
            <a:lstStyle/>
            <a:p>
              <a:pPr algn="r" eaLnBrk="0" hangingPunct="0">
                <a:spcBef>
                  <a:spcPct val="50000"/>
                </a:spcBef>
              </a:pPr>
              <a:r>
                <a:rPr lang="en-US" altLang="ja-JP" b="1">
                  <a:solidFill>
                    <a:srgbClr val="000000"/>
                  </a:solidFill>
                  <a:latin typeface="Arial" charset="0"/>
                  <a:ea typeface="MS PGothic" pitchFamily="34" charset="-128"/>
                </a:rPr>
                <a:t>Omega-3</a:t>
              </a:r>
            </a:p>
          </p:txBody>
        </p:sp>
      </p:grpSp>
      <p:sp>
        <p:nvSpPr>
          <p:cNvPr id="626696" name="Text Box 1032"/>
          <p:cNvSpPr txBox="1">
            <a:spLocks noChangeArrowheads="1"/>
          </p:cNvSpPr>
          <p:nvPr/>
        </p:nvSpPr>
        <p:spPr bwMode="auto">
          <a:xfrm>
            <a:off x="1843088" y="5070475"/>
            <a:ext cx="5689600" cy="768350"/>
          </a:xfrm>
          <a:prstGeom prst="rect">
            <a:avLst/>
          </a:prstGeom>
          <a:noFill/>
          <a:ln>
            <a:noFill/>
          </a:ln>
          <a:effectLst/>
          <a:extLst/>
        </p:spPr>
        <p:txBody>
          <a:bodyPr wrap="none" anchor="ctr">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pPr algn="ctr">
              <a:defRPr/>
            </a:pPr>
            <a:r>
              <a:rPr lang="ja-JP" sz="4400" b="1" dirty="0">
                <a:solidFill>
                  <a:srgbClr val="C00000"/>
                </a:solidFill>
                <a:latin typeface="+mj-lt"/>
                <a:ea typeface="+mj-ea"/>
                <a:cs typeface="+mj-cs"/>
              </a:rPr>
              <a:t>ω</a:t>
            </a:r>
            <a:r>
              <a:rPr lang="zh-TW" sz="4400" b="1" dirty="0">
                <a:solidFill>
                  <a:srgbClr val="C00000"/>
                </a:solidFill>
                <a:latin typeface="+mj-lt"/>
                <a:ea typeface="+mj-ea"/>
                <a:cs typeface="+mj-cs"/>
              </a:rPr>
              <a:t>-3與</a:t>
            </a:r>
            <a:r>
              <a:rPr lang="ja-JP" sz="4400" b="1" dirty="0">
                <a:solidFill>
                  <a:srgbClr val="C00000"/>
                </a:solidFill>
                <a:latin typeface="+mj-lt"/>
                <a:ea typeface="+mj-ea"/>
                <a:cs typeface="+mj-cs"/>
              </a:rPr>
              <a:t>ω</a:t>
            </a:r>
            <a:r>
              <a:rPr lang="zh-TW" sz="4400" b="1" dirty="0">
                <a:solidFill>
                  <a:srgbClr val="C00000"/>
                </a:solidFill>
                <a:latin typeface="+mj-lt"/>
                <a:ea typeface="+mj-ea"/>
                <a:cs typeface="+mj-cs"/>
              </a:rPr>
              <a:t>-6應維持</a:t>
            </a:r>
            <a:r>
              <a:rPr lang="zh-TW" altLang="en-US" sz="4400" b="1" dirty="0">
                <a:solidFill>
                  <a:srgbClr val="C00000"/>
                </a:solidFill>
                <a:latin typeface="+mj-lt"/>
                <a:ea typeface="+mj-ea"/>
                <a:cs typeface="+mj-cs"/>
              </a:rPr>
              <a:t>平衡</a:t>
            </a:r>
            <a:endParaRPr lang="zh-TW" sz="4400" b="1" dirty="0">
              <a:solidFill>
                <a:srgbClr val="C00000"/>
              </a:solidFill>
              <a:latin typeface="+mj-lt"/>
              <a:ea typeface="+mj-ea"/>
              <a:cs typeface="+mj-cs"/>
            </a:endParaRPr>
          </a:p>
        </p:txBody>
      </p:sp>
      <p:sp>
        <p:nvSpPr>
          <p:cNvPr id="21510" name="Oval 1034"/>
          <p:cNvSpPr>
            <a:spLocks noChangeArrowheads="1"/>
          </p:cNvSpPr>
          <p:nvPr/>
        </p:nvSpPr>
        <p:spPr bwMode="auto">
          <a:xfrm>
            <a:off x="1230313" y="1828800"/>
            <a:ext cx="1360487" cy="1309688"/>
          </a:xfrm>
          <a:prstGeom prst="ellipse">
            <a:avLst/>
          </a:prstGeom>
          <a:gradFill rotWithShape="0">
            <a:gsLst>
              <a:gs pos="0">
                <a:srgbClr val="FF0000"/>
              </a:gs>
              <a:gs pos="100000">
                <a:srgbClr val="760000"/>
              </a:gs>
            </a:gsLst>
            <a:path path="shape">
              <a:fillToRect l="50000" t="50000" r="50000" b="50000"/>
            </a:path>
          </a:gradFill>
          <a:ln w="76200">
            <a:solidFill>
              <a:schemeClr val="tx1"/>
            </a:solidFill>
            <a:round/>
            <a:headEnd type="none" w="sm" len="sm"/>
            <a:tailEnd type="none" w="sm" len="sm"/>
          </a:ln>
        </p:spPr>
        <p:txBody>
          <a:bodyPr wrap="none" anchor="ctr"/>
          <a:lstStyle/>
          <a:p>
            <a:pPr eaLnBrk="0" hangingPunct="0"/>
            <a:endParaRPr kumimoji="0" lang="zh-TW" altLang="zh-TW">
              <a:solidFill>
                <a:srgbClr val="000000"/>
              </a:solidFill>
              <a:latin typeface="Arial" charset="0"/>
            </a:endParaRPr>
          </a:p>
        </p:txBody>
      </p:sp>
      <p:sp>
        <p:nvSpPr>
          <p:cNvPr id="21511" name="Oval 1034"/>
          <p:cNvSpPr>
            <a:spLocks noChangeArrowheads="1"/>
          </p:cNvSpPr>
          <p:nvPr/>
        </p:nvSpPr>
        <p:spPr bwMode="auto">
          <a:xfrm>
            <a:off x="6596063" y="1844675"/>
            <a:ext cx="1360487" cy="1309688"/>
          </a:xfrm>
          <a:prstGeom prst="ellipse">
            <a:avLst/>
          </a:prstGeom>
          <a:gradFill rotWithShape="0">
            <a:gsLst>
              <a:gs pos="0">
                <a:srgbClr val="FF0000"/>
              </a:gs>
              <a:gs pos="100000">
                <a:srgbClr val="760000"/>
              </a:gs>
            </a:gsLst>
            <a:path path="shape">
              <a:fillToRect l="50000" t="50000" r="50000" b="50000"/>
            </a:path>
          </a:gradFill>
          <a:ln w="76200">
            <a:solidFill>
              <a:schemeClr val="tx1"/>
            </a:solidFill>
            <a:round/>
            <a:headEnd type="none" w="sm" len="sm"/>
            <a:tailEnd type="none" w="sm" len="sm"/>
          </a:ln>
        </p:spPr>
        <p:txBody>
          <a:bodyPr wrap="none" anchor="ctr"/>
          <a:lstStyle/>
          <a:p>
            <a:pPr eaLnBrk="0" hangingPunct="0"/>
            <a:endParaRPr kumimoji="0" lang="zh-TW" altLang="zh-TW">
              <a:solidFill>
                <a:srgbClr val="000000"/>
              </a:solidFill>
              <a:latin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Vol_179_HK004"/>
          <p:cNvPicPr>
            <a:picLocks noChangeAspect="1" noChangeArrowheads="1"/>
          </p:cNvPicPr>
          <p:nvPr/>
        </p:nvPicPr>
        <p:blipFill>
          <a:blip r:embed="rId3"/>
          <a:srcRect/>
          <a:stretch>
            <a:fillRect/>
          </a:stretch>
        </p:blipFill>
        <p:spPr bwMode="auto">
          <a:xfrm>
            <a:off x="0" y="981075"/>
            <a:ext cx="9144000" cy="5876925"/>
          </a:xfrm>
          <a:prstGeom prst="rect">
            <a:avLst/>
          </a:prstGeom>
          <a:noFill/>
          <a:ln w="9525">
            <a:noFill/>
            <a:miter lim="800000"/>
            <a:headEnd/>
            <a:tailEnd/>
          </a:ln>
        </p:spPr>
      </p:pic>
      <p:sp>
        <p:nvSpPr>
          <p:cNvPr id="23554" name="Rectangle 1026"/>
          <p:cNvSpPr>
            <a:spLocks noGrp="1" noChangeArrowheads="1"/>
          </p:cNvSpPr>
          <p:nvPr>
            <p:ph type="title" idx="4294967295"/>
          </p:nvPr>
        </p:nvSpPr>
        <p:spPr>
          <a:xfrm>
            <a:off x="228600" y="152400"/>
            <a:ext cx="8610600" cy="685800"/>
          </a:xfrm>
          <a:noFill/>
        </p:spPr>
        <p:txBody>
          <a:bodyPr/>
          <a:lstStyle/>
          <a:p>
            <a:pPr algn="ctr"/>
            <a:r>
              <a:rPr lang="zh-TW" altLang="en-US" b="1" smtClean="0">
                <a:effectLst/>
                <a:ea typeface="新細明體" charset="-120"/>
              </a:rPr>
              <a:t>為何需要魚油</a:t>
            </a:r>
            <a:r>
              <a:rPr lang="zh-TW" altLang="zh-TW" b="1" smtClean="0">
                <a:effectLst/>
                <a:ea typeface="新細明體" charset="-120"/>
              </a:rPr>
              <a:t>?</a:t>
            </a:r>
          </a:p>
        </p:txBody>
      </p:sp>
      <p:sp>
        <p:nvSpPr>
          <p:cNvPr id="23555" name="AutoShape 1027"/>
          <p:cNvSpPr>
            <a:spLocks noChangeArrowheads="1"/>
          </p:cNvSpPr>
          <p:nvPr/>
        </p:nvSpPr>
        <p:spPr bwMode="auto">
          <a:xfrm>
            <a:off x="3962400" y="2649538"/>
            <a:ext cx="1676400" cy="1449387"/>
          </a:xfrm>
          <a:prstGeom prst="triangle">
            <a:avLst>
              <a:gd name="adj" fmla="val 50000"/>
            </a:avLst>
          </a:prstGeom>
          <a:solidFill>
            <a:srgbClr val="003366"/>
          </a:solidFill>
          <a:ln w="76200">
            <a:solidFill>
              <a:schemeClr val="tx1"/>
            </a:solidFill>
            <a:miter lim="800000"/>
            <a:headEnd/>
            <a:tailEnd/>
          </a:ln>
        </p:spPr>
        <p:txBody>
          <a:bodyPr wrap="none" anchor="ctr"/>
          <a:lstStyle/>
          <a:p>
            <a:pPr eaLnBrk="0" hangingPunct="0"/>
            <a:endParaRPr kumimoji="0" lang="zh-TW" altLang="zh-TW">
              <a:solidFill>
                <a:srgbClr val="000000"/>
              </a:solidFill>
              <a:latin typeface="Arial" charset="0"/>
            </a:endParaRPr>
          </a:p>
        </p:txBody>
      </p:sp>
      <p:sp>
        <p:nvSpPr>
          <p:cNvPr id="23556" name="Line 1028"/>
          <p:cNvSpPr>
            <a:spLocks noChangeShapeType="1"/>
          </p:cNvSpPr>
          <p:nvPr/>
        </p:nvSpPr>
        <p:spPr bwMode="auto">
          <a:xfrm flipV="1">
            <a:off x="1600200" y="1735138"/>
            <a:ext cx="6553200" cy="1676400"/>
          </a:xfrm>
          <a:prstGeom prst="line">
            <a:avLst/>
          </a:prstGeom>
          <a:noFill/>
          <a:ln w="76200">
            <a:solidFill>
              <a:schemeClr val="tx1"/>
            </a:solidFill>
            <a:round/>
            <a:headEnd/>
            <a:tailEnd/>
          </a:ln>
        </p:spPr>
        <p:txBody>
          <a:bodyPr wrap="none" anchor="ctr"/>
          <a:lstStyle/>
          <a:p>
            <a:endParaRPr lang="zh-TW" altLang="en-US"/>
          </a:p>
        </p:txBody>
      </p:sp>
      <p:sp>
        <p:nvSpPr>
          <p:cNvPr id="23557" name="Text Box 1029"/>
          <p:cNvSpPr txBox="1">
            <a:spLocks noChangeArrowheads="1"/>
          </p:cNvSpPr>
          <p:nvPr/>
        </p:nvSpPr>
        <p:spPr bwMode="auto">
          <a:xfrm>
            <a:off x="1371600" y="3487738"/>
            <a:ext cx="1676400" cy="366712"/>
          </a:xfrm>
          <a:prstGeom prst="rect">
            <a:avLst/>
          </a:prstGeom>
          <a:noFill/>
          <a:ln w="9525">
            <a:noFill/>
            <a:miter lim="800000"/>
            <a:headEnd/>
            <a:tailEnd/>
          </a:ln>
        </p:spPr>
        <p:txBody>
          <a:bodyPr>
            <a:spAutoFit/>
          </a:bodyPr>
          <a:lstStyle/>
          <a:p>
            <a:pPr eaLnBrk="0" hangingPunct="0">
              <a:spcBef>
                <a:spcPct val="50000"/>
              </a:spcBef>
            </a:pPr>
            <a:r>
              <a:rPr lang="en-US" altLang="ja-JP" b="1">
                <a:solidFill>
                  <a:srgbClr val="000000"/>
                </a:solidFill>
                <a:latin typeface="Arial" charset="0"/>
                <a:ea typeface="MS PGothic" pitchFamily="34" charset="-128"/>
              </a:rPr>
              <a:t>Omega-6</a:t>
            </a:r>
          </a:p>
        </p:txBody>
      </p:sp>
      <p:sp>
        <p:nvSpPr>
          <p:cNvPr id="23558" name="Text Box 1030"/>
          <p:cNvSpPr txBox="1">
            <a:spLocks noChangeArrowheads="1"/>
          </p:cNvSpPr>
          <p:nvPr/>
        </p:nvSpPr>
        <p:spPr bwMode="auto">
          <a:xfrm>
            <a:off x="6705600" y="2268538"/>
            <a:ext cx="1676400" cy="366712"/>
          </a:xfrm>
          <a:prstGeom prst="rect">
            <a:avLst/>
          </a:prstGeom>
          <a:noFill/>
          <a:ln w="9525">
            <a:noFill/>
            <a:miter lim="800000"/>
            <a:headEnd/>
            <a:tailEnd/>
          </a:ln>
        </p:spPr>
        <p:txBody>
          <a:bodyPr>
            <a:spAutoFit/>
          </a:bodyPr>
          <a:lstStyle/>
          <a:p>
            <a:pPr algn="r" eaLnBrk="0" hangingPunct="0">
              <a:spcBef>
                <a:spcPct val="50000"/>
              </a:spcBef>
            </a:pPr>
            <a:r>
              <a:rPr lang="en-US" altLang="ja-JP" b="1">
                <a:solidFill>
                  <a:srgbClr val="000000"/>
                </a:solidFill>
                <a:latin typeface="Arial" charset="0"/>
                <a:ea typeface="MS PGothic" pitchFamily="34" charset="-128"/>
              </a:rPr>
              <a:t>Omega-3</a:t>
            </a:r>
          </a:p>
        </p:txBody>
      </p:sp>
      <p:sp>
        <p:nvSpPr>
          <p:cNvPr id="23559" name="Oval 1031"/>
          <p:cNvSpPr>
            <a:spLocks noChangeArrowheads="1"/>
          </p:cNvSpPr>
          <p:nvPr/>
        </p:nvSpPr>
        <p:spPr bwMode="auto">
          <a:xfrm>
            <a:off x="1524000" y="1125538"/>
            <a:ext cx="2057400" cy="1981200"/>
          </a:xfrm>
          <a:prstGeom prst="ellipse">
            <a:avLst/>
          </a:prstGeom>
          <a:gradFill rotWithShape="0">
            <a:gsLst>
              <a:gs pos="0">
                <a:srgbClr val="FF0000"/>
              </a:gs>
              <a:gs pos="100000">
                <a:srgbClr val="760000"/>
              </a:gs>
            </a:gsLst>
            <a:path path="shape">
              <a:fillToRect l="50000" t="50000" r="50000" b="50000"/>
            </a:path>
          </a:gradFill>
          <a:ln w="76200">
            <a:solidFill>
              <a:schemeClr val="tx1"/>
            </a:solidFill>
            <a:round/>
            <a:headEnd type="none" w="sm" len="sm"/>
            <a:tailEnd type="none" w="sm" len="sm"/>
          </a:ln>
        </p:spPr>
        <p:txBody>
          <a:bodyPr wrap="none" anchor="ctr"/>
          <a:lstStyle/>
          <a:p>
            <a:pPr eaLnBrk="0" hangingPunct="0"/>
            <a:endParaRPr kumimoji="0" lang="zh-TW" altLang="zh-TW">
              <a:solidFill>
                <a:srgbClr val="000000"/>
              </a:solidFill>
              <a:latin typeface="Arial" charset="0"/>
            </a:endParaRPr>
          </a:p>
        </p:txBody>
      </p:sp>
      <p:sp>
        <p:nvSpPr>
          <p:cNvPr id="23560" name="AutoShape 1032"/>
          <p:cNvSpPr>
            <a:spLocks noChangeArrowheads="1"/>
          </p:cNvSpPr>
          <p:nvPr/>
        </p:nvSpPr>
        <p:spPr bwMode="auto">
          <a:xfrm>
            <a:off x="2111375" y="1692275"/>
            <a:ext cx="882650" cy="847725"/>
          </a:xfrm>
          <a:prstGeom prst="plus">
            <a:avLst>
              <a:gd name="adj" fmla="val 38333"/>
            </a:avLst>
          </a:prstGeom>
          <a:solidFill>
            <a:schemeClr val="bg1"/>
          </a:solidFill>
          <a:ln w="19050" cap="sq">
            <a:solidFill>
              <a:schemeClr val="tx1"/>
            </a:solidFill>
            <a:miter lim="800000"/>
            <a:headEnd/>
            <a:tailEnd/>
          </a:ln>
        </p:spPr>
        <p:txBody>
          <a:bodyPr wrap="none" anchor="ctr"/>
          <a:lstStyle/>
          <a:p>
            <a:pPr eaLnBrk="0" hangingPunct="0"/>
            <a:endParaRPr kumimoji="0" lang="zh-TW" altLang="zh-TW">
              <a:solidFill>
                <a:srgbClr val="000000"/>
              </a:solidFill>
              <a:latin typeface="Arial" charset="0"/>
            </a:endParaRPr>
          </a:p>
        </p:txBody>
      </p:sp>
      <p:grpSp>
        <p:nvGrpSpPr>
          <p:cNvPr id="23561" name="Group 1033"/>
          <p:cNvGrpSpPr>
            <a:grpSpLocks/>
          </p:cNvGrpSpPr>
          <p:nvPr/>
        </p:nvGrpSpPr>
        <p:grpSpPr bwMode="auto">
          <a:xfrm>
            <a:off x="7696200" y="1354138"/>
            <a:ext cx="381000" cy="381000"/>
            <a:chOff x="4464" y="1152"/>
            <a:chExt cx="672" cy="672"/>
          </a:xfrm>
        </p:grpSpPr>
        <p:sp>
          <p:nvSpPr>
            <p:cNvPr id="23564" name="Oval 1034"/>
            <p:cNvSpPr>
              <a:spLocks noChangeArrowheads="1"/>
            </p:cNvSpPr>
            <p:nvPr/>
          </p:nvSpPr>
          <p:spPr bwMode="auto">
            <a:xfrm>
              <a:off x="4464" y="1152"/>
              <a:ext cx="672" cy="672"/>
            </a:xfrm>
            <a:prstGeom prst="ellipse">
              <a:avLst/>
            </a:prstGeom>
            <a:gradFill rotWithShape="0">
              <a:gsLst>
                <a:gs pos="0">
                  <a:srgbClr val="3366FF"/>
                </a:gs>
                <a:gs pos="100000">
                  <a:srgbClr val="182F76"/>
                </a:gs>
              </a:gsLst>
              <a:path path="shape">
                <a:fillToRect l="50000" t="50000" r="50000" b="50000"/>
              </a:path>
            </a:gradFill>
            <a:ln w="76200">
              <a:solidFill>
                <a:schemeClr val="tx1"/>
              </a:solidFill>
              <a:round/>
              <a:headEnd type="none" w="sm" len="sm"/>
              <a:tailEnd type="none" w="sm" len="sm"/>
            </a:ln>
          </p:spPr>
          <p:txBody>
            <a:bodyPr wrap="none" anchor="ctr"/>
            <a:lstStyle/>
            <a:p>
              <a:pPr eaLnBrk="0" hangingPunct="0"/>
              <a:endParaRPr kumimoji="0" lang="zh-TW" altLang="zh-TW">
                <a:solidFill>
                  <a:srgbClr val="000000"/>
                </a:solidFill>
                <a:latin typeface="Arial" charset="0"/>
              </a:endParaRPr>
            </a:p>
          </p:txBody>
        </p:sp>
        <p:sp>
          <p:nvSpPr>
            <p:cNvPr id="23565" name="Rectangle 1035"/>
            <p:cNvSpPr>
              <a:spLocks noChangeArrowheads="1"/>
            </p:cNvSpPr>
            <p:nvPr/>
          </p:nvSpPr>
          <p:spPr bwMode="auto">
            <a:xfrm>
              <a:off x="4656" y="1440"/>
              <a:ext cx="288" cy="96"/>
            </a:xfrm>
            <a:prstGeom prst="rect">
              <a:avLst/>
            </a:prstGeom>
            <a:solidFill>
              <a:schemeClr val="bg1"/>
            </a:solidFill>
            <a:ln w="19050" cap="sq">
              <a:solidFill>
                <a:schemeClr val="tx1"/>
              </a:solidFill>
              <a:miter lim="800000"/>
              <a:headEnd/>
              <a:tailEnd/>
            </a:ln>
          </p:spPr>
          <p:txBody>
            <a:bodyPr wrap="none" anchor="ctr"/>
            <a:lstStyle/>
            <a:p>
              <a:pPr eaLnBrk="0" hangingPunct="0"/>
              <a:endParaRPr kumimoji="0" lang="zh-TW" altLang="zh-TW">
                <a:solidFill>
                  <a:srgbClr val="000000"/>
                </a:solidFill>
                <a:latin typeface="Arial" charset="0"/>
              </a:endParaRPr>
            </a:p>
          </p:txBody>
        </p:sp>
      </p:grpSp>
      <p:sp>
        <p:nvSpPr>
          <p:cNvPr id="624653" name="Text Box 1037"/>
          <p:cNvSpPr txBox="1">
            <a:spLocks noChangeArrowheads="1"/>
          </p:cNvSpPr>
          <p:nvPr/>
        </p:nvSpPr>
        <p:spPr bwMode="auto">
          <a:xfrm>
            <a:off x="0" y="5483225"/>
            <a:ext cx="8991600" cy="768350"/>
          </a:xfrm>
          <a:prstGeom prst="rect">
            <a:avLst/>
          </a:prstGeom>
          <a:noFill/>
          <a:ln>
            <a:noFill/>
          </a:ln>
          <a:effectLst/>
          <a:extLst/>
        </p:spPr>
        <p:txBody>
          <a:bodyPr anchor="ctr">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pPr algn="ctr">
              <a:defRPr/>
            </a:pPr>
            <a:r>
              <a:rPr lang="zh-TW" altLang="en-US" sz="4400" b="1" dirty="0">
                <a:solidFill>
                  <a:srgbClr val="C00000"/>
                </a:solidFill>
                <a:latin typeface="+mj-lt"/>
                <a:ea typeface="+mj-ea"/>
                <a:cs typeface="+mj-cs"/>
              </a:rPr>
              <a:t>現今飲食導致兩邊極度不平衡</a:t>
            </a:r>
          </a:p>
        </p:txBody>
      </p:sp>
      <p:pic>
        <p:nvPicPr>
          <p:cNvPr id="23563" name="Picture 14" descr="C:\Documents and Settings\Administrator\My Documents\My Pictures\LDL_XS.jpg"/>
          <p:cNvPicPr>
            <a:picLocks noChangeAspect="1" noChangeArrowheads="1"/>
          </p:cNvPicPr>
          <p:nvPr/>
        </p:nvPicPr>
        <p:blipFill>
          <a:blip r:embed="rId4"/>
          <a:srcRect/>
          <a:stretch>
            <a:fillRect/>
          </a:stretch>
        </p:blipFill>
        <p:spPr bwMode="auto">
          <a:xfrm>
            <a:off x="284163" y="3892550"/>
            <a:ext cx="3297237" cy="939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Vol_169_GZ008"/>
          <p:cNvPicPr>
            <a:picLocks noChangeAspect="1" noChangeArrowheads="1"/>
          </p:cNvPicPr>
          <p:nvPr/>
        </p:nvPicPr>
        <p:blipFill>
          <a:blip r:embed="rId3"/>
          <a:srcRect/>
          <a:stretch>
            <a:fillRect/>
          </a:stretch>
        </p:blipFill>
        <p:spPr bwMode="auto">
          <a:xfrm>
            <a:off x="0" y="1125538"/>
            <a:ext cx="9144000" cy="5732462"/>
          </a:xfrm>
          <a:prstGeom prst="rect">
            <a:avLst/>
          </a:prstGeom>
          <a:noFill/>
          <a:ln w="9525">
            <a:noFill/>
            <a:miter lim="800000"/>
            <a:headEnd/>
            <a:tailEnd/>
          </a:ln>
        </p:spPr>
      </p:pic>
      <p:pic>
        <p:nvPicPr>
          <p:cNvPr id="25602" name="Picture 14" descr="Vol_179_HK004"/>
          <p:cNvPicPr>
            <a:picLocks noChangeAspect="1" noChangeArrowheads="1"/>
          </p:cNvPicPr>
          <p:nvPr/>
        </p:nvPicPr>
        <p:blipFill>
          <a:blip r:embed="rId4"/>
          <a:srcRect/>
          <a:stretch>
            <a:fillRect/>
          </a:stretch>
        </p:blipFill>
        <p:spPr bwMode="auto">
          <a:xfrm>
            <a:off x="0" y="981075"/>
            <a:ext cx="9144000" cy="5688013"/>
          </a:xfrm>
          <a:prstGeom prst="rect">
            <a:avLst/>
          </a:prstGeom>
          <a:noFill/>
          <a:ln w="9525">
            <a:noFill/>
            <a:miter lim="800000"/>
            <a:headEnd/>
            <a:tailEnd/>
          </a:ln>
        </p:spPr>
      </p:pic>
      <p:sp>
        <p:nvSpPr>
          <p:cNvPr id="25603" name="Rectangle 1026"/>
          <p:cNvSpPr>
            <a:spLocks noGrp="1" noChangeArrowheads="1"/>
          </p:cNvSpPr>
          <p:nvPr>
            <p:ph type="title" idx="4294967295"/>
          </p:nvPr>
        </p:nvSpPr>
        <p:spPr>
          <a:xfrm>
            <a:off x="457200" y="274638"/>
            <a:ext cx="8229600" cy="504825"/>
          </a:xfrm>
          <a:noFill/>
        </p:spPr>
        <p:txBody>
          <a:bodyPr/>
          <a:lstStyle/>
          <a:p>
            <a:pPr algn="ctr"/>
            <a:r>
              <a:rPr lang="zh-TW" altLang="en-US" b="1" smtClean="0">
                <a:effectLst/>
                <a:ea typeface="新細明體" charset="-120"/>
              </a:rPr>
              <a:t>為何需要魚油</a:t>
            </a:r>
            <a:r>
              <a:rPr lang="zh-TW" altLang="zh-TW" b="1" smtClean="0">
                <a:effectLst/>
                <a:ea typeface="新細明體" charset="-120"/>
              </a:rPr>
              <a:t>?</a:t>
            </a:r>
          </a:p>
        </p:txBody>
      </p:sp>
      <p:grpSp>
        <p:nvGrpSpPr>
          <p:cNvPr id="25604" name="Group 1027"/>
          <p:cNvGrpSpPr>
            <a:grpSpLocks/>
          </p:cNvGrpSpPr>
          <p:nvPr/>
        </p:nvGrpSpPr>
        <p:grpSpPr bwMode="auto">
          <a:xfrm>
            <a:off x="1077913" y="3290888"/>
            <a:ext cx="6934200" cy="1525587"/>
            <a:chOff x="864" y="1920"/>
            <a:chExt cx="4368" cy="961"/>
          </a:xfrm>
        </p:grpSpPr>
        <p:sp>
          <p:nvSpPr>
            <p:cNvPr id="25609" name="AutoShape 1028"/>
            <p:cNvSpPr>
              <a:spLocks noChangeArrowheads="1"/>
            </p:cNvSpPr>
            <p:nvPr/>
          </p:nvSpPr>
          <p:spPr bwMode="auto">
            <a:xfrm>
              <a:off x="2496" y="1968"/>
              <a:ext cx="1056" cy="913"/>
            </a:xfrm>
            <a:prstGeom prst="triangle">
              <a:avLst>
                <a:gd name="adj" fmla="val 50000"/>
              </a:avLst>
            </a:prstGeom>
            <a:solidFill>
              <a:srgbClr val="003366"/>
            </a:solidFill>
            <a:ln w="76200">
              <a:solidFill>
                <a:schemeClr val="tx1"/>
              </a:solidFill>
              <a:miter lim="800000"/>
              <a:headEnd/>
              <a:tailEnd/>
            </a:ln>
          </p:spPr>
          <p:txBody>
            <a:bodyPr wrap="none" anchor="ctr"/>
            <a:lstStyle/>
            <a:p>
              <a:pPr eaLnBrk="0" hangingPunct="0"/>
              <a:endParaRPr kumimoji="0" lang="zh-TW" altLang="zh-TW">
                <a:solidFill>
                  <a:srgbClr val="000000"/>
                </a:solidFill>
                <a:latin typeface="Arial" charset="0"/>
              </a:endParaRPr>
            </a:p>
          </p:txBody>
        </p:sp>
        <p:sp>
          <p:nvSpPr>
            <p:cNvPr id="25610" name="Line 1029"/>
            <p:cNvSpPr>
              <a:spLocks noChangeShapeType="1"/>
            </p:cNvSpPr>
            <p:nvPr/>
          </p:nvSpPr>
          <p:spPr bwMode="auto">
            <a:xfrm>
              <a:off x="864" y="1920"/>
              <a:ext cx="4368" cy="0"/>
            </a:xfrm>
            <a:prstGeom prst="line">
              <a:avLst/>
            </a:prstGeom>
            <a:noFill/>
            <a:ln w="76200">
              <a:solidFill>
                <a:schemeClr val="tx1"/>
              </a:solidFill>
              <a:round/>
              <a:headEnd/>
              <a:tailEnd/>
            </a:ln>
          </p:spPr>
          <p:txBody>
            <a:bodyPr wrap="none" anchor="ctr"/>
            <a:lstStyle/>
            <a:p>
              <a:endParaRPr lang="zh-TW" altLang="en-US"/>
            </a:p>
          </p:txBody>
        </p:sp>
        <p:sp>
          <p:nvSpPr>
            <p:cNvPr id="25611" name="Text Box 1030"/>
            <p:cNvSpPr txBox="1">
              <a:spLocks noChangeArrowheads="1"/>
            </p:cNvSpPr>
            <p:nvPr/>
          </p:nvSpPr>
          <p:spPr bwMode="auto">
            <a:xfrm>
              <a:off x="864" y="1968"/>
              <a:ext cx="1056" cy="327"/>
            </a:xfrm>
            <a:prstGeom prst="rect">
              <a:avLst/>
            </a:prstGeom>
            <a:noFill/>
            <a:ln w="9525">
              <a:noFill/>
              <a:miter lim="800000"/>
              <a:headEnd/>
              <a:tailEnd/>
            </a:ln>
          </p:spPr>
          <p:txBody>
            <a:bodyPr>
              <a:spAutoFit/>
            </a:bodyPr>
            <a:lstStyle/>
            <a:p>
              <a:pPr eaLnBrk="0" hangingPunct="0">
                <a:spcBef>
                  <a:spcPct val="50000"/>
                </a:spcBef>
              </a:pPr>
              <a:r>
                <a:rPr lang="en-US" altLang="ja-JP" b="1">
                  <a:solidFill>
                    <a:srgbClr val="000000"/>
                  </a:solidFill>
                  <a:latin typeface="Arial" charset="0"/>
                  <a:ea typeface="MS PGothic" pitchFamily="34" charset="-128"/>
                </a:rPr>
                <a:t>Omega-6</a:t>
              </a:r>
            </a:p>
          </p:txBody>
        </p:sp>
        <p:sp>
          <p:nvSpPr>
            <p:cNvPr id="25612" name="Text Box 1031"/>
            <p:cNvSpPr txBox="1">
              <a:spLocks noChangeArrowheads="1"/>
            </p:cNvSpPr>
            <p:nvPr/>
          </p:nvSpPr>
          <p:spPr bwMode="auto">
            <a:xfrm>
              <a:off x="4176" y="1968"/>
              <a:ext cx="1056" cy="327"/>
            </a:xfrm>
            <a:prstGeom prst="rect">
              <a:avLst/>
            </a:prstGeom>
            <a:noFill/>
            <a:ln w="9525">
              <a:noFill/>
              <a:miter lim="800000"/>
              <a:headEnd/>
              <a:tailEnd/>
            </a:ln>
          </p:spPr>
          <p:txBody>
            <a:bodyPr>
              <a:spAutoFit/>
            </a:bodyPr>
            <a:lstStyle/>
            <a:p>
              <a:pPr algn="r" eaLnBrk="0" hangingPunct="0">
                <a:spcBef>
                  <a:spcPct val="50000"/>
                </a:spcBef>
              </a:pPr>
              <a:r>
                <a:rPr lang="en-US" altLang="ja-JP" b="1">
                  <a:solidFill>
                    <a:srgbClr val="000000"/>
                  </a:solidFill>
                  <a:latin typeface="Arial" charset="0"/>
                  <a:ea typeface="MS PGothic" pitchFamily="34" charset="-128"/>
                </a:rPr>
                <a:t>Omega-3</a:t>
              </a:r>
            </a:p>
          </p:txBody>
        </p:sp>
      </p:grpSp>
      <p:sp>
        <p:nvSpPr>
          <p:cNvPr id="626696" name="Text Box 1032"/>
          <p:cNvSpPr txBox="1">
            <a:spLocks noChangeArrowheads="1"/>
          </p:cNvSpPr>
          <p:nvPr/>
        </p:nvSpPr>
        <p:spPr bwMode="auto">
          <a:xfrm>
            <a:off x="2222500" y="5313363"/>
            <a:ext cx="4699000" cy="584200"/>
          </a:xfrm>
          <a:prstGeom prst="rect">
            <a:avLst/>
          </a:prstGeom>
          <a:noFill/>
          <a:ln>
            <a:noFill/>
          </a:ln>
          <a:effectLst/>
          <a:extLst/>
        </p:spPr>
        <p:txBody>
          <a:bodyPr wrap="none" anchor="ctr">
            <a:spAutoFit/>
          </a:bodyPr>
          <a:lstStyle/>
          <a:p>
            <a:pPr eaLnBrk="0" hangingPunct="0">
              <a:defRPr/>
            </a:pPr>
            <a:r>
              <a:rPr kumimoji="0" lang="zh-TW" altLang="en-US" sz="3200" b="1" dirty="0">
                <a:solidFill>
                  <a:srgbClr val="C00000"/>
                </a:solidFill>
                <a:effectLst>
                  <a:outerShdw blurRad="38100" dist="38100" dir="2700000" algn="tl">
                    <a:srgbClr val="C0C0C0"/>
                  </a:outerShdw>
                </a:effectLst>
                <a:latin typeface="MS Gothic" panose="020B0609070205080204" pitchFamily="49" charset="-128"/>
                <a:ea typeface="MS Gothic" panose="020B0609070205080204" pitchFamily="49" charset="-128"/>
              </a:rPr>
              <a:t>魚油平衡必需脂肪酸營養</a:t>
            </a:r>
            <a:endParaRPr kumimoji="0" lang="zh-TW" altLang="ja-JP" sz="3200" b="1" dirty="0">
              <a:solidFill>
                <a:srgbClr val="C00000"/>
              </a:solidFill>
              <a:effectLst>
                <a:outerShdw blurRad="38100" dist="38100" dir="2700000" algn="tl">
                  <a:srgbClr val="C0C0C0"/>
                </a:outerShdw>
              </a:effectLst>
              <a:latin typeface="MS Gothic" panose="020B0609070205080204" pitchFamily="49" charset="-128"/>
              <a:ea typeface="MS Gothic" panose="020B0609070205080204" pitchFamily="49" charset="-128"/>
            </a:endParaRPr>
          </a:p>
        </p:txBody>
      </p:sp>
      <p:sp>
        <p:nvSpPr>
          <p:cNvPr id="25606" name="Oval 1034"/>
          <p:cNvSpPr>
            <a:spLocks noChangeArrowheads="1"/>
          </p:cNvSpPr>
          <p:nvPr/>
        </p:nvSpPr>
        <p:spPr bwMode="auto">
          <a:xfrm>
            <a:off x="1230313" y="1828800"/>
            <a:ext cx="1360487" cy="1309688"/>
          </a:xfrm>
          <a:prstGeom prst="ellipse">
            <a:avLst/>
          </a:prstGeom>
          <a:gradFill rotWithShape="0">
            <a:gsLst>
              <a:gs pos="0">
                <a:srgbClr val="FF0000"/>
              </a:gs>
              <a:gs pos="100000">
                <a:srgbClr val="760000"/>
              </a:gs>
            </a:gsLst>
            <a:path path="shape">
              <a:fillToRect l="50000" t="50000" r="50000" b="50000"/>
            </a:path>
          </a:gradFill>
          <a:ln w="76200">
            <a:solidFill>
              <a:schemeClr val="tx1"/>
            </a:solidFill>
            <a:round/>
            <a:headEnd type="none" w="sm" len="sm"/>
            <a:tailEnd type="none" w="sm" len="sm"/>
          </a:ln>
        </p:spPr>
        <p:txBody>
          <a:bodyPr wrap="none" anchor="ctr"/>
          <a:lstStyle/>
          <a:p>
            <a:pPr eaLnBrk="0" hangingPunct="0"/>
            <a:endParaRPr kumimoji="0" lang="zh-TW" altLang="zh-TW">
              <a:solidFill>
                <a:srgbClr val="000000"/>
              </a:solidFill>
              <a:latin typeface="Arial" charset="0"/>
            </a:endParaRPr>
          </a:p>
        </p:txBody>
      </p:sp>
      <p:sp>
        <p:nvSpPr>
          <p:cNvPr id="25607" name="Oval 1035"/>
          <p:cNvSpPr>
            <a:spLocks noChangeArrowheads="1"/>
          </p:cNvSpPr>
          <p:nvPr/>
        </p:nvSpPr>
        <p:spPr bwMode="auto">
          <a:xfrm>
            <a:off x="6477000" y="2743200"/>
            <a:ext cx="381000" cy="381000"/>
          </a:xfrm>
          <a:prstGeom prst="ellipse">
            <a:avLst/>
          </a:prstGeom>
          <a:gradFill rotWithShape="0">
            <a:gsLst>
              <a:gs pos="0">
                <a:srgbClr val="3366FF"/>
              </a:gs>
              <a:gs pos="100000">
                <a:srgbClr val="182F76"/>
              </a:gs>
            </a:gsLst>
            <a:path path="shape">
              <a:fillToRect l="50000" t="50000" r="50000" b="50000"/>
            </a:path>
          </a:gradFill>
          <a:ln w="76200">
            <a:solidFill>
              <a:schemeClr val="tx1"/>
            </a:solidFill>
            <a:round/>
            <a:headEnd type="none" w="sm" len="sm"/>
            <a:tailEnd type="none" w="sm" len="sm"/>
          </a:ln>
        </p:spPr>
        <p:txBody>
          <a:bodyPr wrap="none" anchor="ctr"/>
          <a:lstStyle/>
          <a:p>
            <a:pPr eaLnBrk="0" hangingPunct="0"/>
            <a:endParaRPr kumimoji="0" lang="zh-TW" altLang="zh-TW">
              <a:solidFill>
                <a:srgbClr val="000000"/>
              </a:solidFill>
              <a:latin typeface="Arial" charset="0"/>
            </a:endParaRPr>
          </a:p>
        </p:txBody>
      </p:sp>
      <p:sp>
        <p:nvSpPr>
          <p:cNvPr id="25608" name="AutoShape 1047"/>
          <p:cNvSpPr>
            <a:spLocks noChangeArrowheads="1"/>
          </p:cNvSpPr>
          <p:nvPr/>
        </p:nvSpPr>
        <p:spPr bwMode="auto">
          <a:xfrm>
            <a:off x="7019925" y="1295400"/>
            <a:ext cx="2124075" cy="1628775"/>
          </a:xfrm>
          <a:prstGeom prst="wedgeEllipseCallout">
            <a:avLst>
              <a:gd name="adj1" fmla="val -57722"/>
              <a:gd name="adj2" fmla="val 60713"/>
            </a:avLst>
          </a:prstGeom>
          <a:solidFill>
            <a:srgbClr val="3366FF"/>
          </a:solidFill>
          <a:ln w="76200">
            <a:solidFill>
              <a:schemeClr val="tx1"/>
            </a:solidFill>
            <a:miter lim="800000"/>
            <a:headEnd/>
            <a:tailEnd/>
          </a:ln>
        </p:spPr>
        <p:txBody>
          <a:bodyPr anchor="ctr"/>
          <a:lstStyle/>
          <a:p>
            <a:pPr eaLnBrk="0" hangingPunct="0"/>
            <a:r>
              <a:rPr kumimoji="0" lang="zh-TW" altLang="en-US" sz="2400" b="1">
                <a:solidFill>
                  <a:srgbClr val="000000"/>
                </a:solidFill>
                <a:latin typeface="Arial" charset="0"/>
              </a:rPr>
              <a:t>補充魚油</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idx="4294967295"/>
          </p:nvPr>
        </p:nvSpPr>
        <p:spPr>
          <a:xfrm>
            <a:off x="457200" y="274638"/>
            <a:ext cx="8229600" cy="944562"/>
          </a:xfrm>
          <a:noFill/>
        </p:spPr>
        <p:txBody>
          <a:bodyPr/>
          <a:lstStyle/>
          <a:p>
            <a:pPr algn="ctr"/>
            <a:r>
              <a:rPr lang="zh-TW" altLang="en-US" b="1" smtClean="0">
                <a:effectLst/>
                <a:ea typeface="新細明體" charset="-120"/>
              </a:rPr>
              <a:t>認識</a:t>
            </a:r>
            <a:r>
              <a:rPr lang="en-US" altLang="zh-TW" b="1" smtClean="0">
                <a:effectLst/>
                <a:ea typeface="新細明體" charset="-120"/>
              </a:rPr>
              <a:t>EPA</a:t>
            </a:r>
            <a:r>
              <a:rPr lang="zh-TW" altLang="en-US" b="1" smtClean="0">
                <a:effectLst/>
                <a:ea typeface="新細明體" charset="-120"/>
              </a:rPr>
              <a:t>與</a:t>
            </a:r>
            <a:r>
              <a:rPr lang="en-US" altLang="zh-TW" b="1" smtClean="0">
                <a:effectLst/>
                <a:ea typeface="新細明體" charset="-120"/>
              </a:rPr>
              <a:t>DHA</a:t>
            </a:r>
            <a:endParaRPr lang="zh-TW" altLang="en-US" b="1" smtClean="0">
              <a:effectLst/>
              <a:ea typeface="新細明體" charset="-120"/>
            </a:endParaRP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2793055841"/>
              </p:ext>
            </p:extLst>
          </p:nvPr>
        </p:nvGraphicFramePr>
        <p:xfrm>
          <a:off x="76200" y="1371600"/>
          <a:ext cx="8991600" cy="4683445"/>
        </p:xfrm>
        <a:graphic>
          <a:graphicData uri="http://schemas.openxmlformats.org/drawingml/2006/table">
            <a:tbl>
              <a:tblPr/>
              <a:tblGrid>
                <a:gridCol w="4495800"/>
                <a:gridCol w="4495800"/>
              </a:tblGrid>
              <a:tr h="9677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dirty="0">
                          <a:ln>
                            <a:noFill/>
                          </a:ln>
                          <a:solidFill>
                            <a:srgbClr val="FFFFFF"/>
                          </a:solidFill>
                          <a:effectLst/>
                          <a:latin typeface="BiauKai"/>
                          <a:ea typeface="BiauKai"/>
                          <a:cs typeface="BiauKai"/>
                        </a:rPr>
                        <a:t>EPA</a:t>
                      </a:r>
                      <a:endParaRPr kumimoji="1" lang="zh-TW" altLang="en-US" sz="2800" b="1" i="0" u="none" strike="noStrike" cap="none" normalizeH="0" baseline="0" dirty="0">
                        <a:ln>
                          <a:noFill/>
                        </a:ln>
                        <a:solidFill>
                          <a:srgbClr val="FFFFFF"/>
                        </a:solidFill>
                        <a:effectLst/>
                        <a:latin typeface="BiauKai"/>
                        <a:ea typeface="BiauKai"/>
                        <a:cs typeface="BiauKa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dirty="0">
                          <a:ln>
                            <a:noFill/>
                          </a:ln>
                          <a:solidFill>
                            <a:srgbClr val="FFFFFF"/>
                          </a:solidFill>
                          <a:effectLst/>
                          <a:latin typeface="BiauKai"/>
                          <a:ea typeface="BiauKai"/>
                          <a:cs typeface="BiauKai"/>
                        </a:rPr>
                        <a:t>DHA</a:t>
                      </a:r>
                      <a:endParaRPr kumimoji="1" lang="zh-TW" altLang="en-US" sz="2800" b="1" i="0" u="none" strike="noStrike" cap="none" normalizeH="0" baseline="0" dirty="0">
                        <a:ln>
                          <a:noFill/>
                        </a:ln>
                        <a:solidFill>
                          <a:srgbClr val="FFFFFF"/>
                        </a:solidFill>
                        <a:effectLst/>
                        <a:latin typeface="BiauKai"/>
                        <a:ea typeface="BiauKai"/>
                        <a:cs typeface="BiauKai"/>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2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a:ln>
                            <a:noFill/>
                          </a:ln>
                          <a:solidFill>
                            <a:srgbClr val="000000"/>
                          </a:solidFill>
                          <a:effectLst/>
                          <a:latin typeface="BiauKai"/>
                          <a:ea typeface="BiauKai"/>
                          <a:cs typeface="BiauKai"/>
                        </a:rPr>
                        <a:t>促進膽固醇水平的正常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a:ln>
                            <a:noFill/>
                          </a:ln>
                          <a:solidFill>
                            <a:srgbClr val="000000"/>
                          </a:solidFill>
                          <a:effectLst/>
                          <a:latin typeface="BiauKai"/>
                          <a:ea typeface="BiauKai"/>
                          <a:cs typeface="BiauKai"/>
                        </a:rPr>
                        <a:t>支持記憶和學習能力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92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a:ln>
                            <a:noFill/>
                          </a:ln>
                          <a:solidFill>
                            <a:srgbClr val="000000"/>
                          </a:solidFill>
                          <a:effectLst/>
                          <a:latin typeface="BiauKai"/>
                          <a:ea typeface="BiauKai"/>
                          <a:cs typeface="BiauKai"/>
                        </a:rPr>
                        <a:t>促進血管健康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a:ln>
                            <a:noFill/>
                          </a:ln>
                          <a:solidFill>
                            <a:srgbClr val="000000"/>
                          </a:solidFill>
                          <a:effectLst/>
                          <a:latin typeface="BiauKai"/>
                          <a:ea typeface="BiauKai"/>
                          <a:cs typeface="BiauKai"/>
                        </a:rPr>
                        <a:t>抗氧化劑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92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a:ln>
                            <a:noFill/>
                          </a:ln>
                          <a:solidFill>
                            <a:srgbClr val="000000"/>
                          </a:solidFill>
                          <a:effectLst/>
                          <a:latin typeface="BiauKai"/>
                          <a:ea typeface="BiauKai"/>
                          <a:cs typeface="BiauKai"/>
                        </a:rPr>
                        <a:t>有消炎作用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a:ln>
                            <a:noFill/>
                          </a:ln>
                          <a:solidFill>
                            <a:srgbClr val="000000"/>
                          </a:solidFill>
                          <a:effectLst/>
                          <a:latin typeface="BiauKai"/>
                          <a:ea typeface="BiauKai"/>
                          <a:cs typeface="BiauKai"/>
                        </a:rPr>
                        <a:t>促進神經系統功能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92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a:ln>
                            <a:noFill/>
                          </a:ln>
                          <a:solidFill>
                            <a:srgbClr val="000000"/>
                          </a:solidFill>
                          <a:effectLst/>
                          <a:latin typeface="BiauKai"/>
                          <a:ea typeface="BiauKai"/>
                          <a:cs typeface="BiauKai"/>
                        </a:rPr>
                        <a:t>促進心血管系統整體健康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a:ln>
                            <a:noFill/>
                          </a:ln>
                          <a:solidFill>
                            <a:srgbClr val="000000"/>
                          </a:solidFill>
                          <a:effectLst/>
                          <a:latin typeface="BiauKai"/>
                          <a:ea typeface="BiauKai"/>
                          <a:cs typeface="BiauKai"/>
                        </a:rPr>
                        <a:t>為視網膜發育功能所需營養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cean design template">
  <a:themeElements>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ffice Theme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 design template</Template>
  <TotalTime>316</TotalTime>
  <Words>1494</Words>
  <Application>Microsoft Office PowerPoint</Application>
  <PresentationFormat>如螢幕大小 (4:3)</PresentationFormat>
  <Paragraphs>184</Paragraphs>
  <Slides>21</Slides>
  <Notes>11</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Ocean design template</vt:lpstr>
      <vt:lpstr>魚 油</vt:lpstr>
      <vt:lpstr>脂質的定義</vt:lpstr>
      <vt:lpstr>脂質的功能</vt:lpstr>
      <vt:lpstr>脂肪酸的分類</vt:lpstr>
      <vt:lpstr>必需脂肪酸</vt:lpstr>
      <vt:lpstr>為何需要魚油?</vt:lpstr>
      <vt:lpstr>為何需要魚油?</vt:lpstr>
      <vt:lpstr>為何需要魚油?</vt:lpstr>
      <vt:lpstr>認識EPA與DHA</vt:lpstr>
      <vt:lpstr>魚類是大腦的食物</vt:lpstr>
      <vt:lpstr>懷孕階段</vt:lpstr>
      <vt:lpstr>懷孕階段</vt:lpstr>
      <vt:lpstr>懷孕階段</vt:lpstr>
      <vt:lpstr>Omega-3攝取量少與懷孕期的憂鬱有關</vt:lpstr>
      <vt:lpstr>懷孕階段</vt:lpstr>
      <vt:lpstr>哺乳/嬰兒階段</vt:lpstr>
      <vt:lpstr>哺乳/嬰兒階段</vt:lpstr>
      <vt:lpstr>兒童階段</vt:lpstr>
      <vt:lpstr>Omega-3能幫助避免成人全死因死亡率與心臟病發生率</vt:lpstr>
      <vt:lpstr>成人三酸甘油酯的控制</vt:lpstr>
      <vt:lpstr>為什麼需要由營養補充品補充Omega-3?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易善™魚油維生素E膠囊食品</dc:title>
  <dc:creator>Nancy Fang</dc:creator>
  <cp:lastModifiedBy>Sharon Hsu</cp:lastModifiedBy>
  <cp:revision>40</cp:revision>
  <cp:lastPrinted>2015-04-21T07:00:50Z</cp:lastPrinted>
  <dcterms:created xsi:type="dcterms:W3CDTF">2015-04-08T07:27:45Z</dcterms:created>
  <dcterms:modified xsi:type="dcterms:W3CDTF">2015-05-05T03:23:57Z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TC102037821033</vt:lpwstr>
  </property>
</Properties>
</file>